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sldIdLst>
    <p:sldId id="256" r:id="rId2"/>
    <p:sldId id="257" r:id="rId3"/>
    <p:sldId id="258" r:id="rId4"/>
    <p:sldId id="259" r:id="rId5"/>
    <p:sldId id="260" r:id="rId6"/>
    <p:sldId id="261" r:id="rId7"/>
    <p:sldId id="263" r:id="rId8"/>
    <p:sldId id="481" r:id="rId9"/>
    <p:sldId id="386" r:id="rId10"/>
    <p:sldId id="267" r:id="rId11"/>
    <p:sldId id="262" r:id="rId12"/>
    <p:sldId id="285" r:id="rId13"/>
    <p:sldId id="286" r:id="rId14"/>
    <p:sldId id="287" r:id="rId15"/>
    <p:sldId id="269" r:id="rId16"/>
    <p:sldId id="293" r:id="rId17"/>
    <p:sldId id="291" r:id="rId18"/>
    <p:sldId id="389" r:id="rId19"/>
    <p:sldId id="412" r:id="rId20"/>
    <p:sldId id="462" r:id="rId21"/>
    <p:sldId id="303" r:id="rId22"/>
    <p:sldId id="463" r:id="rId23"/>
    <p:sldId id="294" r:id="rId24"/>
    <p:sldId id="464" r:id="rId25"/>
    <p:sldId id="295" r:id="rId26"/>
    <p:sldId id="465" r:id="rId27"/>
    <p:sldId id="296" r:id="rId28"/>
    <p:sldId id="466" r:id="rId29"/>
    <p:sldId id="390" r:id="rId30"/>
    <p:sldId id="467" r:id="rId31"/>
    <p:sldId id="391" r:id="rId32"/>
    <p:sldId id="468" r:id="rId33"/>
    <p:sldId id="392" r:id="rId34"/>
    <p:sldId id="469" r:id="rId35"/>
    <p:sldId id="393" r:id="rId36"/>
    <p:sldId id="470" r:id="rId37"/>
    <p:sldId id="297" r:id="rId38"/>
    <p:sldId id="411" r:id="rId39"/>
    <p:sldId id="413" r:id="rId40"/>
    <p:sldId id="414" r:id="rId41"/>
    <p:sldId id="415" r:id="rId42"/>
    <p:sldId id="416" r:id="rId43"/>
    <p:sldId id="417" r:id="rId44"/>
    <p:sldId id="418" r:id="rId45"/>
    <p:sldId id="419" r:id="rId46"/>
    <p:sldId id="420" r:id="rId47"/>
    <p:sldId id="421" r:id="rId48"/>
    <p:sldId id="422" r:id="rId49"/>
    <p:sldId id="423" r:id="rId50"/>
    <p:sldId id="424" r:id="rId51"/>
    <p:sldId id="425" r:id="rId52"/>
    <p:sldId id="426" r:id="rId53"/>
    <p:sldId id="427" r:id="rId54"/>
    <p:sldId id="428" r:id="rId55"/>
    <p:sldId id="429" r:id="rId56"/>
    <p:sldId id="430" r:id="rId57"/>
    <p:sldId id="431" r:id="rId58"/>
    <p:sldId id="432" r:id="rId59"/>
    <p:sldId id="433" r:id="rId60"/>
    <p:sldId id="434" r:id="rId61"/>
    <p:sldId id="435" r:id="rId62"/>
    <p:sldId id="436" r:id="rId63"/>
    <p:sldId id="437" r:id="rId64"/>
    <p:sldId id="438" r:id="rId65"/>
    <p:sldId id="439" r:id="rId66"/>
    <p:sldId id="440" r:id="rId67"/>
    <p:sldId id="441" r:id="rId68"/>
    <p:sldId id="442" r:id="rId69"/>
    <p:sldId id="443" r:id="rId70"/>
    <p:sldId id="444" r:id="rId71"/>
    <p:sldId id="445" r:id="rId72"/>
    <p:sldId id="446" r:id="rId73"/>
    <p:sldId id="447" r:id="rId74"/>
    <p:sldId id="394" r:id="rId75"/>
    <p:sldId id="402" r:id="rId76"/>
    <p:sldId id="397" r:id="rId77"/>
    <p:sldId id="395" r:id="rId78"/>
    <p:sldId id="403" r:id="rId79"/>
    <p:sldId id="398" r:id="rId80"/>
    <p:sldId id="396" r:id="rId81"/>
    <p:sldId id="471" r:id="rId82"/>
    <p:sldId id="472" r:id="rId83"/>
    <p:sldId id="351" r:id="rId84"/>
    <p:sldId id="473" r:id="rId85"/>
    <p:sldId id="352" r:id="rId86"/>
    <p:sldId id="474" r:id="rId87"/>
    <p:sldId id="353" r:id="rId88"/>
    <p:sldId id="479" r:id="rId89"/>
    <p:sldId id="354" r:id="rId90"/>
    <p:sldId id="480" r:id="rId91"/>
    <p:sldId id="407" r:id="rId92"/>
    <p:sldId id="475" r:id="rId93"/>
    <p:sldId id="408" r:id="rId94"/>
    <p:sldId id="476" r:id="rId95"/>
    <p:sldId id="409" r:id="rId96"/>
    <p:sldId id="477" r:id="rId97"/>
    <p:sldId id="410" r:id="rId98"/>
    <p:sldId id="478" r:id="rId99"/>
    <p:sldId id="355" r:id="rId100"/>
    <p:sldId id="448" r:id="rId101"/>
    <p:sldId id="449" r:id="rId102"/>
    <p:sldId id="450" r:id="rId103"/>
    <p:sldId id="451" r:id="rId104"/>
    <p:sldId id="452" r:id="rId105"/>
    <p:sldId id="453" r:id="rId106"/>
    <p:sldId id="454" r:id="rId107"/>
    <p:sldId id="455" r:id="rId108"/>
    <p:sldId id="456" r:id="rId109"/>
    <p:sldId id="457" r:id="rId110"/>
    <p:sldId id="459" r:id="rId111"/>
    <p:sldId id="460" r:id="rId112"/>
    <p:sldId id="461" r:id="rId113"/>
    <p:sldId id="283" r:id="rId1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8" autoAdjust="0"/>
    <p:restoredTop sz="94679"/>
  </p:normalViewPr>
  <p:slideViewPr>
    <p:cSldViewPr snapToGrid="0">
      <p:cViewPr varScale="1">
        <p:scale>
          <a:sx n="73" d="100"/>
          <a:sy n="73" d="100"/>
        </p:scale>
        <p:origin x="17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196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98500" y="8632088"/>
            <a:ext cx="11607801" cy="461060"/>
          </a:xfrm>
          <a:prstGeom prst="rect">
            <a:avLst/>
          </a:prstGeom>
        </p:spPr>
        <p:txBody>
          <a:bodyPr anchor="b"/>
          <a:lstStyle>
            <a:lvl1pPr marL="0" indent="0" defTabSz="563541">
              <a:lnSpc>
                <a:spcPct val="100000"/>
              </a:lnSpc>
              <a:spcBef>
                <a:spcPts val="0"/>
              </a:spcBef>
              <a:buSzTx/>
              <a:buNone/>
              <a:defRPr sz="2304" b="1"/>
            </a:lvl1pPr>
          </a:lstStyle>
          <a:p>
            <a:r>
              <a:t>Author and Date</a:t>
            </a:r>
          </a:p>
        </p:txBody>
      </p:sp>
      <p:sp>
        <p:nvSpPr>
          <p:cNvPr id="12" name="Presentation Title"/>
          <p:cNvSpPr txBox="1">
            <a:spLocks noGrp="1"/>
          </p:cNvSpPr>
          <p:nvPr>
            <p:ph type="title" hasCustomPrompt="1"/>
          </p:nvPr>
        </p:nvSpPr>
        <p:spPr>
          <a:xfrm>
            <a:off x="697871" y="1852810"/>
            <a:ext cx="11609058" cy="3302001"/>
          </a:xfrm>
          <a:prstGeom prst="rect">
            <a:avLst/>
          </a:prstGeom>
        </p:spPr>
        <p:txBody>
          <a:bodyPr anchor="b"/>
          <a:lstStyle>
            <a:lvl1pPr>
              <a:defRPr sz="8200" spc="-164"/>
            </a:lvl1pPr>
          </a:lstStyle>
          <a:p>
            <a:r>
              <a:t>Presentation Title</a:t>
            </a:r>
          </a:p>
        </p:txBody>
      </p:sp>
      <p:sp>
        <p:nvSpPr>
          <p:cNvPr id="13" name="Body Level One…"/>
          <p:cNvSpPr txBox="1">
            <a:spLocks noGrp="1"/>
          </p:cNvSpPr>
          <p:nvPr>
            <p:ph type="body" sz="quarter" idx="1" hasCustomPrompt="1"/>
          </p:nvPr>
        </p:nvSpPr>
        <p:spPr>
          <a:xfrm>
            <a:off x="698500" y="5105400"/>
            <a:ext cx="11607800" cy="1441897"/>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698500" y="6209979"/>
            <a:ext cx="11607800" cy="671803"/>
          </a:xfrm>
          <a:prstGeom prst="rect">
            <a:avLst/>
          </a:prstGeom>
        </p:spPr>
        <p:txBody>
          <a:bodyPr/>
          <a:lstStyle>
            <a:lvl1pPr marL="0" indent="0" algn="ctr">
              <a:lnSpc>
                <a:spcPct val="100000"/>
              </a:lnSpc>
              <a:spcBef>
                <a:spcPts val="0"/>
              </a:spcBef>
              <a:buSzTx/>
              <a:buNone/>
              <a:defRPr sz="3800" b="1" spc="-38"/>
            </a:lvl1pPr>
          </a:lstStyle>
          <a:p>
            <a:r>
              <a:t>Fact information</a:t>
            </a:r>
          </a:p>
        </p:txBody>
      </p:sp>
      <p:sp>
        <p:nvSpPr>
          <p:cNvPr id="107" name="Body Level One…"/>
          <p:cNvSpPr txBox="1">
            <a:spLocks noGrp="1"/>
          </p:cNvSpPr>
          <p:nvPr>
            <p:ph type="body" idx="1" hasCustomPrompt="1"/>
          </p:nvPr>
        </p:nvSpPr>
        <p:spPr>
          <a:xfrm>
            <a:off x="698500" y="572574"/>
            <a:ext cx="11607800" cy="5637406"/>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114300">
              <a:spcBef>
                <a:spcPts val="0"/>
              </a:spcBef>
              <a:buSzTx/>
              <a:buNone/>
              <a:defRPr sz="6000" spc="-119">
                <a:latin typeface="Helvetica Neue Medium"/>
                <a:ea typeface="Helvetica Neue Medium"/>
                <a:cs typeface="Helvetica Neue Medium"/>
                <a:sym typeface="Helvetica Neue Medium"/>
              </a:defRPr>
            </a:lvl2pPr>
            <a:lvl3pPr marL="457200" indent="571500">
              <a:spcBef>
                <a:spcPts val="0"/>
              </a:spcBef>
              <a:buSzTx/>
              <a:buNone/>
              <a:defRPr sz="6000" spc="-119">
                <a:latin typeface="Helvetica Neue Medium"/>
                <a:ea typeface="Helvetica Neue Medium"/>
                <a:cs typeface="Helvetica Neue Medium"/>
                <a:sym typeface="Helvetica Neue Medium"/>
              </a:defRPr>
            </a:lvl3pPr>
            <a:lvl4pPr marL="457200" indent="1028700">
              <a:spcBef>
                <a:spcPts val="0"/>
              </a:spcBef>
              <a:buSzTx/>
              <a:buNone/>
              <a:defRPr sz="6000" spc="-119">
                <a:latin typeface="Helvetica Neue Medium"/>
                <a:ea typeface="Helvetica Neue Medium"/>
                <a:cs typeface="Helvetica Neue Medium"/>
                <a:sym typeface="Helvetica Neue Medium"/>
              </a:defRPr>
            </a:lvl4pPr>
            <a:lvl5pPr marL="457200" indent="1485900">
              <a:spcBef>
                <a:spcPts val="0"/>
              </a:spcBef>
              <a:buSzTx/>
              <a:buNone/>
              <a:defRPr sz="600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6" name="Attribution"/>
          <p:cNvSpPr txBox="1">
            <a:spLocks noGrp="1"/>
          </p:cNvSpPr>
          <p:nvPr>
            <p:ph type="body" sz="quarter" idx="21" hasCustomPrompt="1"/>
          </p:nvPr>
        </p:nvSpPr>
        <p:spPr>
          <a:xfrm>
            <a:off x="1219200" y="6426200"/>
            <a:ext cx="11049000" cy="461059"/>
          </a:xfrm>
          <a:prstGeom prst="rect">
            <a:avLst/>
          </a:prstGeom>
        </p:spPr>
        <p:txBody>
          <a:bodyPr/>
          <a:lstStyle>
            <a:lvl1pPr marL="0" indent="0" defTabSz="563541">
              <a:lnSpc>
                <a:spcPct val="100000"/>
              </a:lnSpc>
              <a:spcBef>
                <a:spcPts val="0"/>
              </a:spcBef>
              <a:buSzTx/>
              <a:buNone/>
              <a:defRPr sz="2304" b="1"/>
            </a:lvl1pPr>
          </a:lstStyle>
          <a:p>
            <a:r>
              <a:t>Attribution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862804876_960x639.jpg"/>
          <p:cNvSpPr>
            <a:spLocks noGrp="1"/>
          </p:cNvSpPr>
          <p:nvPr>
            <p:ph type="pic" sz="quarter" idx="21"/>
          </p:nvPr>
        </p:nvSpPr>
        <p:spPr>
          <a:xfrm>
            <a:off x="6545374" y="5099050"/>
            <a:ext cx="5952902" cy="3962400"/>
          </a:xfrm>
          <a:prstGeom prst="rect">
            <a:avLst/>
          </a:prstGeom>
        </p:spPr>
        <p:txBody>
          <a:bodyPr lIns="91439" tIns="45719" rIns="91439" bIns="45719">
            <a:noAutofit/>
          </a:bodyPr>
          <a:lstStyle/>
          <a:p>
            <a:endParaRPr/>
          </a:p>
        </p:txBody>
      </p:sp>
      <p:sp>
        <p:nvSpPr>
          <p:cNvPr id="125" name="824910546_2681x1332.jpg"/>
          <p:cNvSpPr>
            <a:spLocks noGrp="1"/>
          </p:cNvSpPr>
          <p:nvPr>
            <p:ph type="pic" idx="22"/>
          </p:nvPr>
        </p:nvSpPr>
        <p:spPr>
          <a:xfrm>
            <a:off x="-5214707" y="647700"/>
            <a:ext cx="16967201" cy="8429807"/>
          </a:xfrm>
          <a:prstGeom prst="rect">
            <a:avLst/>
          </a:prstGeom>
        </p:spPr>
        <p:txBody>
          <a:bodyPr lIns="91439" tIns="45719" rIns="91439" bIns="45719">
            <a:noAutofit/>
          </a:bodyPr>
          <a:lstStyle/>
          <a:p>
            <a:endParaRPr/>
          </a:p>
        </p:txBody>
      </p:sp>
      <p:sp>
        <p:nvSpPr>
          <p:cNvPr id="126" name="575395635_960x639.jpg"/>
          <p:cNvSpPr>
            <a:spLocks noGrp="1"/>
          </p:cNvSpPr>
          <p:nvPr>
            <p:ph type="pic" sz="quarter" idx="23"/>
          </p:nvPr>
        </p:nvSpPr>
        <p:spPr>
          <a:xfrm>
            <a:off x="6553200" y="698500"/>
            <a:ext cx="5956300" cy="396466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824550" y="-232551"/>
            <a:ext cx="15056595" cy="1004965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49" name="Body Level One…"/>
          <p:cNvSpPr txBox="1">
            <a:spLocks noGrp="1"/>
          </p:cNvSpPr>
          <p:nvPr>
            <p:ph type="body" sz="quarter" idx="1" hasCustomPrompt="1"/>
          </p:nvPr>
        </p:nvSpPr>
        <p:spPr>
          <a:xfrm>
            <a:off x="698500" y="8632087"/>
            <a:ext cx="11607801" cy="461061"/>
          </a:xfrm>
          <a:prstGeom prst="rect">
            <a:avLst/>
          </a:prstGeom>
        </p:spPr>
        <p:txBody>
          <a:bodyPr anchor="b"/>
          <a:lstStyle>
            <a:lvl1pPr marL="0" indent="0" defTabSz="563540">
              <a:lnSpc>
                <a:spcPct val="100000"/>
              </a:lnSpc>
              <a:spcBef>
                <a:spcPts val="0"/>
              </a:spcBef>
              <a:buSzTx/>
              <a:buNone/>
              <a:defRPr sz="2300" b="1"/>
            </a:lvl1pPr>
            <a:lvl2pPr marL="673100" indent="-292100" defTabSz="563540">
              <a:lnSpc>
                <a:spcPct val="100000"/>
              </a:lnSpc>
              <a:spcBef>
                <a:spcPts val="0"/>
              </a:spcBef>
              <a:defRPr sz="2300" b="1"/>
            </a:lvl2pPr>
            <a:lvl3pPr marL="1054100" indent="-292100" defTabSz="563540">
              <a:lnSpc>
                <a:spcPct val="100000"/>
              </a:lnSpc>
              <a:spcBef>
                <a:spcPts val="0"/>
              </a:spcBef>
              <a:defRPr sz="2300" b="1"/>
            </a:lvl3pPr>
            <a:lvl4pPr marL="1435100" indent="-292100" defTabSz="563540">
              <a:lnSpc>
                <a:spcPct val="100000"/>
              </a:lnSpc>
              <a:spcBef>
                <a:spcPts val="0"/>
              </a:spcBef>
              <a:defRPr sz="2300" b="1"/>
            </a:lvl4pPr>
            <a:lvl5pPr marL="1816100" indent="-292100" defTabSz="563540">
              <a:lnSpc>
                <a:spcPct val="100000"/>
              </a:lnSpc>
              <a:spcBef>
                <a:spcPts val="0"/>
              </a:spcBef>
              <a:defRPr sz="2300" b="1"/>
            </a:lvl5pPr>
          </a:lstStyle>
          <a:p>
            <a:r>
              <a:t>Author and Date</a:t>
            </a:r>
          </a:p>
          <a:p>
            <a:pPr lvl="1"/>
            <a:endParaRPr/>
          </a:p>
          <a:p>
            <a:pPr lvl="2"/>
            <a:endParaRPr/>
          </a:p>
          <a:p>
            <a:pPr lvl="3"/>
            <a:endParaRPr/>
          </a:p>
          <a:p>
            <a:pPr lvl="4"/>
            <a:endParaRPr/>
          </a:p>
        </p:txBody>
      </p:sp>
      <p:sp>
        <p:nvSpPr>
          <p:cNvPr id="150" name="Presentation Title"/>
          <p:cNvSpPr txBox="1">
            <a:spLocks noGrp="1"/>
          </p:cNvSpPr>
          <p:nvPr>
            <p:ph type="title" hasCustomPrompt="1"/>
          </p:nvPr>
        </p:nvSpPr>
        <p:spPr>
          <a:xfrm>
            <a:off x="697871" y="1852809"/>
            <a:ext cx="11609059" cy="3302003"/>
          </a:xfrm>
          <a:prstGeom prst="rect">
            <a:avLst/>
          </a:prstGeom>
        </p:spPr>
        <p:txBody>
          <a:bodyPr anchor="b"/>
          <a:lstStyle>
            <a:lvl1pPr>
              <a:defRPr sz="8200" spc="-164"/>
            </a:lvl1pPr>
          </a:lstStyle>
          <a:p>
            <a:r>
              <a:t>Presentation Title</a:t>
            </a:r>
          </a:p>
        </p:txBody>
      </p:sp>
      <p:sp>
        <p:nvSpPr>
          <p:cNvPr id="151" name="Body Level One…"/>
          <p:cNvSpPr txBox="1">
            <a:spLocks noGrp="1"/>
          </p:cNvSpPr>
          <p:nvPr>
            <p:ph type="body" sz="quarter" idx="21" hasCustomPrompt="1"/>
          </p:nvPr>
        </p:nvSpPr>
        <p:spPr>
          <a:xfrm>
            <a:off x="698500" y="5105400"/>
            <a:ext cx="11607800" cy="1441898"/>
          </a:xfrm>
          <a:prstGeom prst="rect">
            <a:avLst/>
          </a:prstGeom>
        </p:spPr>
        <p:txBody>
          <a:bodyPr/>
          <a:lstStyle>
            <a:lvl1pPr marL="0" indent="0" defTabSz="587022">
              <a:lnSpc>
                <a:spcPct val="100000"/>
              </a:lnSpc>
              <a:spcBef>
                <a:spcPts val="0"/>
              </a:spcBef>
              <a:buSzTx/>
              <a:buNone/>
              <a:defRPr sz="3800" b="1"/>
            </a:lvl1pPr>
          </a:lstStyle>
          <a:p>
            <a:r>
              <a:t>Presentation Subtitle</a:t>
            </a:r>
          </a:p>
        </p:txBody>
      </p:sp>
      <p:sp>
        <p:nvSpPr>
          <p:cNvPr id="152" name="Slide Number"/>
          <p:cNvSpPr txBox="1">
            <a:spLocks noGrp="1"/>
          </p:cNvSpPr>
          <p:nvPr>
            <p:ph type="sldNum" sz="quarter" idx="2"/>
          </p:nvPr>
        </p:nvSpPr>
        <p:spPr>
          <a:xfrm>
            <a:off x="6349999"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1447800" y="0"/>
            <a:ext cx="15935460" cy="97536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Presentation Title</a:t>
            </a:r>
          </a:p>
        </p:txBody>
      </p:sp>
      <p:sp>
        <p:nvSpPr>
          <p:cNvPr id="23" name="Body Level One…"/>
          <p:cNvSpPr txBox="1">
            <a:spLocks noGrp="1"/>
          </p:cNvSpPr>
          <p:nvPr>
            <p:ph type="body" sz="quarter" idx="1" hasCustomPrompt="1"/>
          </p:nvPr>
        </p:nvSpPr>
        <p:spPr>
          <a:xfrm>
            <a:off x="698500" y="8432800"/>
            <a:ext cx="11607800" cy="715913"/>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698500" y="571500"/>
            <a:ext cx="11607801" cy="461059"/>
          </a:xfrm>
          <a:prstGeom prst="rect">
            <a:avLst/>
          </a:prstGeom>
        </p:spPr>
        <p:txBody>
          <a:bodyPr/>
          <a:lstStyle>
            <a:lvl1pPr marL="0" indent="0" defTabSz="563541">
              <a:lnSpc>
                <a:spcPct val="100000"/>
              </a:lnSpc>
              <a:spcBef>
                <a:spcPts val="0"/>
              </a:spcBef>
              <a:buSzTx/>
              <a:buNone/>
              <a:defRPr sz="2304" b="1"/>
            </a:lvl1pPr>
          </a:lstStyle>
          <a:p>
            <a:r>
              <a:t>Author and Date</a:t>
            </a:r>
          </a:p>
        </p:txBody>
      </p:sp>
      <p:sp>
        <p:nvSpPr>
          <p:cNvPr id="25"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698500" y="692534"/>
            <a:ext cx="5105400" cy="4387466"/>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Slide Subtitle</a:t>
            </a:r>
          </a:p>
          <a:p>
            <a:pPr lvl="1"/>
            <a:endParaRPr/>
          </a:p>
          <a:p>
            <a:pPr lvl="2"/>
            <a:endParaRPr/>
          </a:p>
          <a:p>
            <a:pPr lvl="3"/>
            <a:endParaRPr/>
          </a:p>
          <a:p>
            <a:pPr lvl="4"/>
            <a:endParaRPr/>
          </a:p>
        </p:txBody>
      </p:sp>
      <p:sp>
        <p:nvSpPr>
          <p:cNvPr id="34" name="Image"/>
          <p:cNvSpPr>
            <a:spLocks noGrp="1"/>
          </p:cNvSpPr>
          <p:nvPr>
            <p:ph type="pic" idx="21"/>
          </p:nvPr>
        </p:nvSpPr>
        <p:spPr>
          <a:xfrm>
            <a:off x="5245100" y="673100"/>
            <a:ext cx="8382202" cy="8388543"/>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98500" y="2959100"/>
            <a:ext cx="11607800" cy="6096000"/>
          </a:xfrm>
          <a:prstGeom prst="rect">
            <a:avLst/>
          </a:prstGeom>
        </p:spPr>
        <p:txBody>
          <a:bodyPr numCol="2" spcCol="589358"/>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62" name="Body Level One…"/>
          <p:cNvSpPr txBox="1">
            <a:spLocks noGrp="1"/>
          </p:cNvSpPr>
          <p:nvPr>
            <p:ph type="body" sz="half" idx="1" hasCustomPrompt="1"/>
          </p:nvPr>
        </p:nvSpPr>
        <p:spPr>
          <a:xfrm>
            <a:off x="698500" y="3479800"/>
            <a:ext cx="5105400" cy="5588000"/>
          </a:xfrm>
          <a:prstGeom prst="rect">
            <a:avLst/>
          </a:prstGeom>
        </p:spPr>
        <p:txBody>
          <a:bodyPr/>
          <a:lstStyle/>
          <a:p>
            <a:r>
              <a:t>Slide bullet text</a:t>
            </a:r>
          </a:p>
          <a:p>
            <a:pPr lvl="1"/>
            <a:endParaRPr/>
          </a:p>
          <a:p>
            <a:pPr lvl="2"/>
            <a:endParaRPr/>
          </a:p>
          <a:p>
            <a:pPr lvl="3"/>
            <a:endParaRPr/>
          </a:p>
          <a:p>
            <a:pPr lvl="4"/>
            <a:endParaRPr/>
          </a:p>
        </p:txBody>
      </p:sp>
      <p:sp>
        <p:nvSpPr>
          <p:cNvPr id="63" name="824910546_2681x1332.jpg"/>
          <p:cNvSpPr>
            <a:spLocks noGrp="1"/>
          </p:cNvSpPr>
          <p:nvPr>
            <p:ph type="pic" idx="22"/>
          </p:nvPr>
        </p:nvSpPr>
        <p:spPr>
          <a:xfrm>
            <a:off x="825500" y="647700"/>
            <a:ext cx="16967200" cy="8429806"/>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98500" y="444500"/>
            <a:ext cx="11607800" cy="10160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98500" y="1409700"/>
            <a:ext cx="11607801" cy="671802"/>
          </a:xfrm>
          <a:prstGeom prst="rect">
            <a:avLst/>
          </a:prstGeom>
        </p:spPr>
        <p:txBody>
          <a:bodyPr/>
          <a:lstStyle>
            <a:lvl1pPr marL="0" indent="0" defTabSz="587022">
              <a:lnSpc>
                <a:spcPct val="100000"/>
              </a:lnSpc>
              <a:spcBef>
                <a:spcPts val="0"/>
              </a:spcBef>
              <a:buSzTx/>
              <a:buNone/>
              <a:defRPr sz="3800" b="1"/>
            </a:lvl1pPr>
          </a:lstStyle>
          <a:p>
            <a:r>
              <a:t>Agenda Subtitle</a:t>
            </a:r>
          </a:p>
        </p:txBody>
      </p:sp>
      <p:sp>
        <p:nvSpPr>
          <p:cNvPr id="90" name="Body Level One…"/>
          <p:cNvSpPr txBox="1">
            <a:spLocks noGrp="1"/>
          </p:cNvSpPr>
          <p:nvPr>
            <p:ph type="body" idx="1" hasCustomPrompt="1"/>
          </p:nvPr>
        </p:nvSpPr>
        <p:spPr>
          <a:xfrm>
            <a:off x="698500" y="2959100"/>
            <a:ext cx="11607800" cy="6096000"/>
          </a:xfrm>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98500" y="2956892"/>
            <a:ext cx="11607800" cy="609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矩形 2"/>
          <p:cNvSpPr txBox="1"/>
          <p:nvPr/>
        </p:nvSpPr>
        <p:spPr>
          <a:xfrm>
            <a:off x="1467388" y="3952572"/>
            <a:ext cx="9507412" cy="10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l" defTabSz="584200">
              <a:lnSpc>
                <a:spcPct val="120000"/>
              </a:lnSpc>
              <a:defRPr sz="5500" b="1" spc="45"/>
            </a:lvl1pPr>
          </a:lstStyle>
          <a:p>
            <a:r>
              <a:t>傅立叶变换光谱测量技术</a:t>
            </a:r>
          </a:p>
        </p:txBody>
      </p:sp>
      <p:sp>
        <p:nvSpPr>
          <p:cNvPr id="162" name="基于Matlab的仿真实验"/>
          <p:cNvSpPr txBox="1"/>
          <p:nvPr/>
        </p:nvSpPr>
        <p:spPr>
          <a:xfrm>
            <a:off x="1511191" y="4971424"/>
            <a:ext cx="300190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7022">
              <a:defRPr sz="2200" b="1">
                <a:solidFill>
                  <a:srgbClr val="E3E3E3"/>
                </a:solidFill>
              </a:defRPr>
            </a:lvl1pPr>
          </a:lstStyle>
          <a:p>
            <a:r>
              <a:t>基于Python的仿真实验</a:t>
            </a:r>
          </a:p>
        </p:txBody>
      </p:sp>
      <p:sp>
        <p:nvSpPr>
          <p:cNvPr id="163" name="刘祥东   黄润华"/>
          <p:cNvSpPr txBox="1"/>
          <p:nvPr/>
        </p:nvSpPr>
        <p:spPr>
          <a:xfrm>
            <a:off x="1473200" y="7127553"/>
            <a:ext cx="2803126"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lvl="3" indent="0" algn="l">
              <a:lnSpc>
                <a:spcPct val="90000"/>
              </a:lnSpc>
              <a:spcBef>
                <a:spcPts val="3200"/>
              </a:spcBef>
              <a:defRPr sz="2700" b="1"/>
            </a:pPr>
            <a:r>
              <a:t>黄润华   杨超</a:t>
            </a:r>
          </a:p>
        </p:txBody>
      </p:sp>
      <p:sp>
        <p:nvSpPr>
          <p:cNvPr id="164" name="文本框 1"/>
          <p:cNvSpPr txBox="1"/>
          <p:nvPr/>
        </p:nvSpPr>
        <p:spPr>
          <a:xfrm>
            <a:off x="1473200" y="1591313"/>
            <a:ext cx="2269426"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584200">
              <a:lnSpc>
                <a:spcPct val="120000"/>
              </a:lnSpc>
              <a:defRPr sz="2400" b="1">
                <a:solidFill>
                  <a:srgbClr val="A9A9A9"/>
                </a:solidFill>
              </a:defRPr>
            </a:lvl1pPr>
          </a:lstStyle>
          <a:p>
            <a:r>
              <a:t>#OUC2021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4206280"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dirty="0" err="1"/>
              <a:t>实验结果</a:t>
            </a:r>
            <a:r>
              <a:rPr dirty="0"/>
              <a:t>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正弦噪声影响</a:t>
            </a:r>
            <a:endParaRPr dirty="0"/>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3821559"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随机噪声影响</a:t>
            </a:r>
            <a:endParaRPr dirty="0">
              <a:solidFill>
                <a:srgbClr val="6C6C6C"/>
              </a:solidFill>
            </a:endParaRPr>
          </a:p>
        </p:txBody>
      </p:sp>
      <p:sp>
        <p:nvSpPr>
          <p:cNvPr id="8" name="幅值：相同或不同">
            <a:extLst>
              <a:ext uri="{FF2B5EF4-FFF2-40B4-BE49-F238E27FC236}">
                <a16:creationId xmlns:a16="http://schemas.microsoft.com/office/drawing/2014/main" id="{408BDFAB-1221-4229-ADAF-18E8637FA944}"/>
              </a:ext>
            </a:extLst>
          </p:cNvPr>
          <p:cNvSpPr txBox="1"/>
          <p:nvPr/>
        </p:nvSpPr>
        <p:spPr>
          <a:xfrm>
            <a:off x="1272686" y="5505540"/>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线性噪声影响</a:t>
            </a:r>
            <a:endParaRPr dirty="0">
              <a:solidFill>
                <a:srgbClr val="6C6C6C"/>
              </a:solidFill>
            </a:endParaRPr>
          </a:p>
        </p:txBody>
      </p:sp>
      <p:sp>
        <p:nvSpPr>
          <p:cNvPr id="9" name="幅值：相同或不同">
            <a:extLst>
              <a:ext uri="{FF2B5EF4-FFF2-40B4-BE49-F238E27FC236}">
                <a16:creationId xmlns:a16="http://schemas.microsoft.com/office/drawing/2014/main" id="{18F3C771-9F21-491A-8D8D-62CC818E71BD}"/>
              </a:ext>
            </a:extLst>
          </p:cNvPr>
          <p:cNvSpPr txBox="1"/>
          <p:nvPr/>
        </p:nvSpPr>
        <p:spPr>
          <a:xfrm>
            <a:off x="1272686" y="6782065"/>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联合噪声影响</a:t>
            </a:r>
            <a:endParaRPr dirty="0"/>
          </a:p>
        </p:txBody>
      </p:sp>
    </p:spTree>
    <p:extLst>
      <p:ext uri="{BB962C8B-B14F-4D97-AF65-F5344CB8AC3E}">
        <p14:creationId xmlns:p14="http://schemas.microsoft.com/office/powerpoint/2010/main" val="290060299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7053213"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a:t>
            </a:r>
            <a:r>
              <a:rPr dirty="0" err="1"/>
              <a:t>实验结果</a:t>
            </a:r>
            <a:r>
              <a:rPr dirty="0"/>
              <a:t> - </a:t>
            </a:r>
            <a:r>
              <a:rPr lang="en-US" dirty="0"/>
              <a:t>5</a:t>
            </a:r>
            <a:r>
              <a:rPr dirty="0"/>
              <a:t>32nm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倾斜误差为正弦误差</a:t>
            </a:r>
            <a:endParaRPr dirty="0"/>
          </a:p>
        </p:txBody>
      </p:sp>
    </p:spTree>
    <p:extLst>
      <p:ext uri="{BB962C8B-B14F-4D97-AF65-F5344CB8AC3E}">
        <p14:creationId xmlns:p14="http://schemas.microsoft.com/office/powerpoint/2010/main" val="1384804365"/>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7DCCFE74-BAB2-4886-9972-B873A4F51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405697623"/>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8ACA8E7A-D061-4142-B7DC-3AD0C62A3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79931929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7B6293BF-5683-4049-ADBC-61CA0CDBA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23030029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7053213"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倾斜误差为正弦误差</a:t>
            </a:r>
          </a:p>
        </p:txBody>
      </p:sp>
      <p:sp>
        <p:nvSpPr>
          <p:cNvPr id="237" name="幅值：相同或不同"/>
          <p:cNvSpPr txBox="1"/>
          <p:nvPr/>
        </p:nvSpPr>
        <p:spPr>
          <a:xfrm>
            <a:off x="1272686" y="4074446"/>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倾斜误差为随机误差</a:t>
            </a:r>
            <a:endParaRPr dirty="0"/>
          </a:p>
        </p:txBody>
      </p:sp>
    </p:spTree>
    <p:extLst>
      <p:ext uri="{BB962C8B-B14F-4D97-AF65-F5344CB8AC3E}">
        <p14:creationId xmlns:p14="http://schemas.microsoft.com/office/powerpoint/2010/main" val="1569225174"/>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3" name="图片 2">
            <a:extLst>
              <a:ext uri="{FF2B5EF4-FFF2-40B4-BE49-F238E27FC236}">
                <a16:creationId xmlns:a16="http://schemas.microsoft.com/office/drawing/2014/main" id="{6AA4E77E-91C7-4069-B49D-89EE45E60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12798734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3" name="图片 2">
            <a:extLst>
              <a:ext uri="{FF2B5EF4-FFF2-40B4-BE49-F238E27FC236}">
                <a16:creationId xmlns:a16="http://schemas.microsoft.com/office/drawing/2014/main" id="{61FD7FAB-20F9-4021-BD33-68EBC225A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48956314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3" name="图片 2">
            <a:extLst>
              <a:ext uri="{FF2B5EF4-FFF2-40B4-BE49-F238E27FC236}">
                <a16:creationId xmlns:a16="http://schemas.microsoft.com/office/drawing/2014/main" id="{4EE2CC4F-38E4-4323-8470-6EC508005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05731095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7053213"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倾斜误差为正弦误差</a:t>
            </a:r>
          </a:p>
        </p:txBody>
      </p:sp>
      <p:sp>
        <p:nvSpPr>
          <p:cNvPr id="237" name="幅值：相同或不同"/>
          <p:cNvSpPr txBox="1"/>
          <p:nvPr/>
        </p:nvSpPr>
        <p:spPr>
          <a:xfrm>
            <a:off x="1272686" y="4074446"/>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倾斜误差为随机误差</a:t>
            </a:r>
            <a:endParaRPr dirty="0">
              <a:solidFill>
                <a:srgbClr val="6C6C6C"/>
              </a:solidFill>
            </a:endParaRPr>
          </a:p>
        </p:txBody>
      </p:sp>
      <p:sp>
        <p:nvSpPr>
          <p:cNvPr id="8" name="幅值：相同或不同">
            <a:extLst>
              <a:ext uri="{FF2B5EF4-FFF2-40B4-BE49-F238E27FC236}">
                <a16:creationId xmlns:a16="http://schemas.microsoft.com/office/drawing/2014/main" id="{8D23B68B-4DA6-4CEB-AF13-5A3E274E4E15}"/>
              </a:ext>
            </a:extLst>
          </p:cNvPr>
          <p:cNvSpPr txBox="1"/>
          <p:nvPr/>
        </p:nvSpPr>
        <p:spPr>
          <a:xfrm>
            <a:off x="1272685" y="5505540"/>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倾斜误差为线性误差</a:t>
            </a:r>
            <a:endParaRPr dirty="0"/>
          </a:p>
        </p:txBody>
      </p:sp>
    </p:spTree>
    <p:extLst>
      <p:ext uri="{BB962C8B-B14F-4D97-AF65-F5344CB8AC3E}">
        <p14:creationId xmlns:p14="http://schemas.microsoft.com/office/powerpoint/2010/main" val="266273304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150589"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endParaRPr lang="en-US" altLang="zh-CN" dirty="0"/>
          </a:p>
        </p:txBody>
      </p:sp>
      <p:pic>
        <p:nvPicPr>
          <p:cNvPr id="4" name="图片 3">
            <a:extLst>
              <a:ext uri="{FF2B5EF4-FFF2-40B4-BE49-F238E27FC236}">
                <a16:creationId xmlns:a16="http://schemas.microsoft.com/office/drawing/2014/main" id="{15A31839-1F63-49C7-A126-E4285E87C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9109"/>
            <a:ext cx="13004800" cy="7802880"/>
          </a:xfrm>
          <a:prstGeom prst="rect">
            <a:avLst/>
          </a:prstGeom>
        </p:spPr>
      </p:pic>
    </p:spTree>
    <p:extLst>
      <p:ext uri="{BB962C8B-B14F-4D97-AF65-F5344CB8AC3E}">
        <p14:creationId xmlns:p14="http://schemas.microsoft.com/office/powerpoint/2010/main" val="3249290232"/>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p>
        </p:txBody>
      </p:sp>
      <p:pic>
        <p:nvPicPr>
          <p:cNvPr id="4" name="图片 3">
            <a:extLst>
              <a:ext uri="{FF2B5EF4-FFF2-40B4-BE49-F238E27FC236}">
                <a16:creationId xmlns:a16="http://schemas.microsoft.com/office/drawing/2014/main" id="{3BCE6D3C-C209-466F-B2E6-EA9323F40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56751393"/>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p>
        </p:txBody>
      </p:sp>
      <p:pic>
        <p:nvPicPr>
          <p:cNvPr id="4" name="图片 3">
            <a:extLst>
              <a:ext uri="{FF2B5EF4-FFF2-40B4-BE49-F238E27FC236}">
                <a16:creationId xmlns:a16="http://schemas.microsoft.com/office/drawing/2014/main" id="{60FC4549-ECB0-473B-A915-B5FB01955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72500814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p>
        </p:txBody>
      </p:sp>
      <p:pic>
        <p:nvPicPr>
          <p:cNvPr id="4" name="图片 3">
            <a:extLst>
              <a:ext uri="{FF2B5EF4-FFF2-40B4-BE49-F238E27FC236}">
                <a16:creationId xmlns:a16="http://schemas.microsoft.com/office/drawing/2014/main" id="{AC419EF9-5AC1-4132-8D43-E11517D44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82513452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矩形 2"/>
          <p:cNvSpPr txBox="1"/>
          <p:nvPr/>
        </p:nvSpPr>
        <p:spPr>
          <a:xfrm>
            <a:off x="1275264" y="3429125"/>
            <a:ext cx="10454272" cy="2895349"/>
          </a:xfrm>
          <a:prstGeom prst="rect">
            <a:avLst/>
          </a:prstGeom>
          <a:ln w="12700">
            <a:miter lim="400000"/>
          </a:ln>
          <a:effectLst>
            <a:reflection stA="50000" endPos="40000" dir="5400000" sy="-100000" algn="bl" rotWithShape="0"/>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80000"/>
              </a:lnSpc>
              <a:defRPr sz="20000" b="1" spc="-400"/>
            </a:lvl1pPr>
          </a:lstStyle>
          <a:p>
            <a:r>
              <a:t>Thanks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150589"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endParaRPr lang="en-US" altLang="zh-CN" dirty="0"/>
          </a:p>
        </p:txBody>
      </p:sp>
      <p:pic>
        <p:nvPicPr>
          <p:cNvPr id="4" name="图片 3">
            <a:extLst>
              <a:ext uri="{FF2B5EF4-FFF2-40B4-BE49-F238E27FC236}">
                <a16:creationId xmlns:a16="http://schemas.microsoft.com/office/drawing/2014/main" id="{2AE2119D-D0CE-4DB5-A678-2323DCFB9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7498"/>
            <a:ext cx="13004800" cy="7802880"/>
          </a:xfrm>
          <a:prstGeom prst="rect">
            <a:avLst/>
          </a:prstGeom>
        </p:spPr>
      </p:pic>
    </p:spTree>
    <p:extLst>
      <p:ext uri="{BB962C8B-B14F-4D97-AF65-F5344CB8AC3E}">
        <p14:creationId xmlns:p14="http://schemas.microsoft.com/office/powerpoint/2010/main" val="21633663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150589"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endParaRPr lang="en-US" altLang="zh-CN" dirty="0"/>
          </a:p>
        </p:txBody>
      </p:sp>
      <p:pic>
        <p:nvPicPr>
          <p:cNvPr id="4" name="图片 3">
            <a:extLst>
              <a:ext uri="{FF2B5EF4-FFF2-40B4-BE49-F238E27FC236}">
                <a16:creationId xmlns:a16="http://schemas.microsoft.com/office/drawing/2014/main" id="{2B5F64CB-E7DF-4930-8395-7BBFE030A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9223722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150589"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endParaRPr lang="en-US" altLang="zh-CN" dirty="0"/>
          </a:p>
        </p:txBody>
      </p:sp>
      <p:pic>
        <p:nvPicPr>
          <p:cNvPr id="4" name="图片 3">
            <a:extLst>
              <a:ext uri="{FF2B5EF4-FFF2-40B4-BE49-F238E27FC236}">
                <a16:creationId xmlns:a16="http://schemas.microsoft.com/office/drawing/2014/main" id="{EB9229FC-16EC-46D4-BE0E-67B532468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74268122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4206280"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随机噪声影响</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正负随机噪声</a:t>
            </a:r>
            <a:endParaRPr dirty="0"/>
          </a:p>
        </p:txBody>
      </p:sp>
      <p:pic>
        <p:nvPicPr>
          <p:cNvPr id="4" name="图片 3">
            <a:extLst>
              <a:ext uri="{FF2B5EF4-FFF2-40B4-BE49-F238E27FC236}">
                <a16:creationId xmlns:a16="http://schemas.microsoft.com/office/drawing/2014/main" id="{7DCB2F2F-7815-4F5A-B1DA-CDAF4D4C7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8003885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正负随机噪声</a:t>
            </a:r>
            <a:endParaRPr dirty="0"/>
          </a:p>
        </p:txBody>
      </p:sp>
      <p:pic>
        <p:nvPicPr>
          <p:cNvPr id="4" name="图片 3">
            <a:extLst>
              <a:ext uri="{FF2B5EF4-FFF2-40B4-BE49-F238E27FC236}">
                <a16:creationId xmlns:a16="http://schemas.microsoft.com/office/drawing/2014/main" id="{70F9CDD7-8165-41F3-AA25-B476BD622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4661892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4206280"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随机噪声影响</a:t>
            </a:r>
            <a:endParaRPr dirty="0">
              <a:solidFill>
                <a:srgbClr val="6C6C6C"/>
              </a:solidFill>
            </a:endParaRPr>
          </a:p>
        </p:txBody>
      </p:sp>
      <p:sp>
        <p:nvSpPr>
          <p:cNvPr id="8" name="幅值：相同或不同">
            <a:extLst>
              <a:ext uri="{FF2B5EF4-FFF2-40B4-BE49-F238E27FC236}">
                <a16:creationId xmlns:a16="http://schemas.microsoft.com/office/drawing/2014/main" id="{408BDFAB-1221-4229-ADAF-18E8637FA944}"/>
              </a:ext>
            </a:extLst>
          </p:cNvPr>
          <p:cNvSpPr txBox="1"/>
          <p:nvPr/>
        </p:nvSpPr>
        <p:spPr>
          <a:xfrm>
            <a:off x="1272686" y="5505540"/>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线性噪声影响</a:t>
            </a:r>
            <a:endParaRPr dirty="0"/>
          </a:p>
        </p:txBody>
      </p:sp>
    </p:spTree>
    <p:extLst>
      <p:ext uri="{BB962C8B-B14F-4D97-AF65-F5344CB8AC3E}">
        <p14:creationId xmlns:p14="http://schemas.microsoft.com/office/powerpoint/2010/main" val="9384017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所有线性噪声</a:t>
            </a:r>
            <a:endParaRPr dirty="0"/>
          </a:p>
        </p:txBody>
      </p:sp>
      <p:pic>
        <p:nvPicPr>
          <p:cNvPr id="3" name="图片 2">
            <a:extLst>
              <a:ext uri="{FF2B5EF4-FFF2-40B4-BE49-F238E27FC236}">
                <a16:creationId xmlns:a16="http://schemas.microsoft.com/office/drawing/2014/main" id="{79C7AA67-132E-4D7C-B57A-E5E3DC7FD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3521583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实验结果"/>
          <p:cNvSpPr txBox="1"/>
          <p:nvPr/>
        </p:nvSpPr>
        <p:spPr>
          <a:xfrm>
            <a:off x="1692217" y="863599"/>
            <a:ext cx="19431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实验内容</a:t>
            </a:r>
          </a:p>
        </p:txBody>
      </p:sp>
      <p:sp>
        <p:nvSpPr>
          <p:cNvPr id="167" name="仿真同时考虑有限扫描长度和采样间隔误差两因素影响下的傅里叶变换光谱测量系统的光谱测量曲线。误差可以是随机、线性或正弦变化的。以632.8nm 的HeNe 激光和 532nm 的 YAG 激光为例为例。采样间隔 79.1nm。"/>
          <p:cNvSpPr txBox="1"/>
          <p:nvPr/>
        </p:nvSpPr>
        <p:spPr>
          <a:xfrm>
            <a:off x="1578801" y="2302911"/>
            <a:ext cx="9124086" cy="2641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355600">
              <a:defRPr sz="3300">
                <a:latin typeface="Helvetica"/>
                <a:ea typeface="Helvetica"/>
                <a:cs typeface="Helvetica"/>
                <a:sym typeface="Helvetica"/>
              </a:defRPr>
            </a:pPr>
            <a:r>
              <a:rPr dirty="0" err="1"/>
              <a:t>仿真</a:t>
            </a:r>
            <a:r>
              <a:rPr lang="zh-CN" altLang="en-US" dirty="0"/>
              <a:t>同时考虑有限长度、采样间隔误差和动镜倾斜</a:t>
            </a:r>
            <a:r>
              <a:rPr dirty="0" err="1"/>
              <a:t>误差</a:t>
            </a:r>
            <a:r>
              <a:rPr lang="zh-CN" altLang="en-US" dirty="0"/>
              <a:t>多</a:t>
            </a:r>
            <a:r>
              <a:rPr dirty="0"/>
              <a:t>因素影响下的傅里叶变换光谱测量系统的光谱测量曲线。误差可以是随机、线性或正弦变化的。以</a:t>
            </a:r>
            <a:r>
              <a:rPr dirty="0">
                <a:latin typeface="+mn-lt"/>
                <a:ea typeface="+mn-ea"/>
                <a:cs typeface="+mn-cs"/>
                <a:sym typeface="Helvetica Neue"/>
              </a:rPr>
              <a:t>632.8nm </a:t>
            </a:r>
            <a:r>
              <a:rPr dirty="0" err="1"/>
              <a:t>的</a:t>
            </a:r>
            <a:r>
              <a:rPr dirty="0" err="1">
                <a:latin typeface="+mn-lt"/>
                <a:ea typeface="+mn-ea"/>
                <a:cs typeface="+mn-cs"/>
                <a:sym typeface="Helvetica Neue"/>
              </a:rPr>
              <a:t>HeNe</a:t>
            </a:r>
            <a:r>
              <a:rPr dirty="0">
                <a:latin typeface="+mn-lt"/>
                <a:ea typeface="+mn-ea"/>
                <a:cs typeface="+mn-cs"/>
                <a:sym typeface="Helvetica Neue"/>
              </a:rPr>
              <a:t> </a:t>
            </a:r>
            <a:r>
              <a:rPr dirty="0" err="1"/>
              <a:t>激光和</a:t>
            </a:r>
            <a:r>
              <a:rPr dirty="0">
                <a:latin typeface="+mn-lt"/>
                <a:ea typeface="+mn-ea"/>
                <a:cs typeface="+mn-cs"/>
                <a:sym typeface="Helvetica Neue"/>
              </a:rPr>
              <a:t> 532nm </a:t>
            </a:r>
            <a:r>
              <a:rPr dirty="0"/>
              <a:t>的</a:t>
            </a:r>
            <a:r>
              <a:rPr dirty="0">
                <a:latin typeface="+mn-lt"/>
                <a:ea typeface="+mn-ea"/>
                <a:cs typeface="+mn-cs"/>
                <a:sym typeface="Helvetica Neue"/>
              </a:rPr>
              <a:t> YAG </a:t>
            </a:r>
            <a:r>
              <a:rPr dirty="0" err="1"/>
              <a:t>激光为例为例。采样间隔</a:t>
            </a:r>
            <a:r>
              <a:rPr dirty="0">
                <a:latin typeface="+mn-lt"/>
                <a:ea typeface="+mn-ea"/>
                <a:cs typeface="+mn-cs"/>
                <a:sym typeface="Helvetica Neue"/>
              </a:rPr>
              <a:t> 79.1nm</a:t>
            </a:r>
            <a:r>
              <a:rPr dirty="0"/>
              <a:t>。</a:t>
            </a:r>
          </a:p>
        </p:txBody>
      </p:sp>
      <p:grpSp>
        <p:nvGrpSpPr>
          <p:cNvPr id="170" name="Group"/>
          <p:cNvGrpSpPr/>
          <p:nvPr/>
        </p:nvGrpSpPr>
        <p:grpSpPr>
          <a:xfrm>
            <a:off x="697183" y="796391"/>
            <a:ext cx="863475" cy="863475"/>
            <a:chOff x="0" y="0"/>
            <a:chExt cx="863474" cy="863474"/>
          </a:xfrm>
        </p:grpSpPr>
        <p:sp>
          <p:nvSpPr>
            <p:cNvPr id="168" name="Circle"/>
            <p:cNvSpPr/>
            <p:nvPr/>
          </p:nvSpPr>
          <p:spPr>
            <a:xfrm>
              <a:off x="-1" y="-1"/>
              <a:ext cx="863476" cy="863475"/>
            </a:xfrm>
            <a:prstGeom prst="ellipse">
              <a:avLst/>
            </a:prstGeom>
            <a:solidFill>
              <a:schemeClr val="accent1">
                <a:hueOff val="117695"/>
                <a:lumOff val="-11358"/>
              </a:schemeClr>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69" name="01"/>
            <p:cNvSpPr txBox="1"/>
            <p:nvPr/>
          </p:nvSpPr>
          <p:spPr>
            <a:xfrm>
              <a:off x="126452" y="207371"/>
              <a:ext cx="610567" cy="4487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300">
                  <a:latin typeface="Helvetica Neue Medium"/>
                  <a:ea typeface="Helvetica Neue Medium"/>
                  <a:cs typeface="Helvetica Neue Medium"/>
                  <a:sym typeface="Helvetica Neue Medium"/>
                </a:defRPr>
              </a:lvl1pPr>
            </a:lstStyle>
            <a:p>
              <a:r>
                <a:t>01</a:t>
              </a: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dirty="0"/>
              <a:t>L</a:t>
            </a:r>
            <a:r>
              <a:rPr lang="en-US" altLang="zh-CN" dirty="0"/>
              <a:t>inear Noise 1</a:t>
            </a:r>
            <a:endParaRPr dirty="0"/>
          </a:p>
        </p:txBody>
      </p:sp>
      <p:pic>
        <p:nvPicPr>
          <p:cNvPr id="4" name="图片 3">
            <a:extLst>
              <a:ext uri="{FF2B5EF4-FFF2-40B4-BE49-F238E27FC236}">
                <a16:creationId xmlns:a16="http://schemas.microsoft.com/office/drawing/2014/main" id="{71371CCB-0B20-4FEE-9761-8134483FB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1047927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pic>
        <p:nvPicPr>
          <p:cNvPr id="4" name="图片 3">
            <a:extLst>
              <a:ext uri="{FF2B5EF4-FFF2-40B4-BE49-F238E27FC236}">
                <a16:creationId xmlns:a16="http://schemas.microsoft.com/office/drawing/2014/main" id="{ACB1497E-91E7-4D3E-99E4-5561885BB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1286138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2</a:t>
            </a:r>
          </a:p>
        </p:txBody>
      </p:sp>
      <p:pic>
        <p:nvPicPr>
          <p:cNvPr id="4" name="图片 3">
            <a:extLst>
              <a:ext uri="{FF2B5EF4-FFF2-40B4-BE49-F238E27FC236}">
                <a16:creationId xmlns:a16="http://schemas.microsoft.com/office/drawing/2014/main" id="{DE846C94-5CFD-4F5A-8B9B-418A5E4DD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7709455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17DC31-4F82-4430-B907-DD538C8BF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5" name="幅值：相同或不同">
            <a:extLst>
              <a:ext uri="{FF2B5EF4-FFF2-40B4-BE49-F238E27FC236}">
                <a16:creationId xmlns:a16="http://schemas.microsoft.com/office/drawing/2014/main" id="{6EB89A63-FFC5-884F-BB85-744D32E3F3B5}"/>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113825647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3</a:t>
            </a:r>
          </a:p>
        </p:txBody>
      </p:sp>
      <p:pic>
        <p:nvPicPr>
          <p:cNvPr id="4" name="图片 3">
            <a:extLst>
              <a:ext uri="{FF2B5EF4-FFF2-40B4-BE49-F238E27FC236}">
                <a16:creationId xmlns:a16="http://schemas.microsoft.com/office/drawing/2014/main" id="{E357555F-8215-4C93-AA28-CE0E6D906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6286459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878CE94-15E6-44CB-B312-381C32479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5" name="幅值：相同或不同">
            <a:extLst>
              <a:ext uri="{FF2B5EF4-FFF2-40B4-BE49-F238E27FC236}">
                <a16:creationId xmlns:a16="http://schemas.microsoft.com/office/drawing/2014/main" id="{80540C7F-D555-AE4B-9772-ADF32C7E27ED}"/>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173608123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4</a:t>
            </a:r>
          </a:p>
        </p:txBody>
      </p:sp>
      <p:pic>
        <p:nvPicPr>
          <p:cNvPr id="4" name="图片 3">
            <a:extLst>
              <a:ext uri="{FF2B5EF4-FFF2-40B4-BE49-F238E27FC236}">
                <a16:creationId xmlns:a16="http://schemas.microsoft.com/office/drawing/2014/main" id="{5EC597A0-0BE8-4B15-A848-9ED0FF196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60381272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B486BF2-6C54-4018-9701-C3BAB4C38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5" name="幅值：相同或不同">
            <a:extLst>
              <a:ext uri="{FF2B5EF4-FFF2-40B4-BE49-F238E27FC236}">
                <a16:creationId xmlns:a16="http://schemas.microsoft.com/office/drawing/2014/main" id="{814C3F14-42C5-9B4C-9239-31D10128B320}"/>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81822545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5</a:t>
            </a:r>
          </a:p>
        </p:txBody>
      </p:sp>
      <p:pic>
        <p:nvPicPr>
          <p:cNvPr id="4" name="图片 3">
            <a:extLst>
              <a:ext uri="{FF2B5EF4-FFF2-40B4-BE49-F238E27FC236}">
                <a16:creationId xmlns:a16="http://schemas.microsoft.com/office/drawing/2014/main" id="{A53D901B-900C-4B96-AFE2-D4D11B600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2350817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CA2345-A6D4-4F36-B9FD-571544BCE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5" name="幅值：相同或不同">
            <a:extLst>
              <a:ext uri="{FF2B5EF4-FFF2-40B4-BE49-F238E27FC236}">
                <a16:creationId xmlns:a16="http://schemas.microsoft.com/office/drawing/2014/main" id="{F1768D95-EC52-364B-9D21-9CA279AB383B}"/>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10402449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实验结果"/>
          <p:cNvSpPr txBox="1"/>
          <p:nvPr/>
        </p:nvSpPr>
        <p:spPr>
          <a:xfrm>
            <a:off x="1692217" y="863599"/>
            <a:ext cx="19431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xmlns:a14="http://schemas.microsoft.com/office/drawing/2010/main">
        <mc:Choice Requires="a14">
          <p:sp>
            <p:nvSpPr>
              <p:cNvPr id="173" name="幅值：相同或不同"/>
              <p:cNvSpPr txBox="1"/>
              <p:nvPr/>
            </p:nvSpPr>
            <p:spPr>
              <a:xfrm>
                <a:off x="1272686" y="2583776"/>
                <a:ext cx="4791826" cy="74496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t>中心波长</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𝜆</m:t>
                        </m:r>
                      </m:e>
                      <m:sub>
                        <m:r>
                          <a:rPr sz="4100" i="1">
                            <a:solidFill>
                              <a:srgbClr val="FEFFFE"/>
                            </a:solidFill>
                            <a:latin typeface="Cambria Math" panose="02040503050406030204" pitchFamily="18" charset="0"/>
                          </a:rPr>
                          <m:t>0</m:t>
                        </m:r>
                      </m:sub>
                    </m:sSub>
                  </m:oMath>
                </a14:m>
                <a:r>
                  <a:t>：</a:t>
                </a:r>
                <a14:m>
                  <m:oMath xmlns:m="http://schemas.openxmlformats.org/officeDocument/2006/math">
                    <m:r>
                      <a:rPr sz="4150" i="1">
                        <a:solidFill>
                          <a:srgbClr val="FEFFFE"/>
                        </a:solidFill>
                        <a:latin typeface="Cambria Math" panose="02040503050406030204" pitchFamily="18" charset="0"/>
                      </a:rPr>
                      <m:t>632.8</m:t>
                    </m:r>
                    <m:r>
                      <a:rPr sz="4150" i="1">
                        <a:solidFill>
                          <a:srgbClr val="FEFFFE"/>
                        </a:solidFill>
                        <a:latin typeface="Cambria Math" panose="02040503050406030204" pitchFamily="18" charset="0"/>
                      </a:rPr>
                      <m:t>𝑛𝑚</m:t>
                    </m:r>
                  </m:oMath>
                </a14:m>
                <a:endParaRPr/>
              </a:p>
            </p:txBody>
          </p:sp>
        </mc:Choice>
        <mc:Fallback xmlns="">
          <p:sp>
            <p:nvSpPr>
              <p:cNvPr id="173" name="幅值：相同或不同"/>
              <p:cNvSpPr txBox="1">
                <a:spLocks noRot="1" noChangeAspect="1" noMove="1" noResize="1" noEditPoints="1" noAdjustHandles="1" noChangeArrowheads="1" noChangeShapeType="1" noTextEdit="1"/>
              </p:cNvSpPr>
              <p:nvPr/>
            </p:nvSpPr>
            <p:spPr>
              <a:xfrm>
                <a:off x="1272686" y="2583776"/>
                <a:ext cx="4791826" cy="744965"/>
              </a:xfrm>
              <a:prstGeom prst="rect">
                <a:avLst/>
              </a:prstGeom>
              <a:blipFill>
                <a:blip r:embed="rId2"/>
                <a:stretch>
                  <a:fillRect l="-4071" r="-5216" b="-254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pSp>
        <p:nvGrpSpPr>
          <p:cNvPr id="176" name="Group"/>
          <p:cNvGrpSpPr/>
          <p:nvPr/>
        </p:nvGrpSpPr>
        <p:grpSpPr>
          <a:xfrm>
            <a:off x="698498" y="800100"/>
            <a:ext cx="863604" cy="863602"/>
            <a:chOff x="0" y="0"/>
            <a:chExt cx="863602" cy="863601"/>
          </a:xfrm>
        </p:grpSpPr>
        <p:sp>
          <p:nvSpPr>
            <p:cNvPr id="17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7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6</a:t>
            </a:r>
          </a:p>
        </p:txBody>
      </p:sp>
      <p:pic>
        <p:nvPicPr>
          <p:cNvPr id="4" name="图片 3">
            <a:extLst>
              <a:ext uri="{FF2B5EF4-FFF2-40B4-BE49-F238E27FC236}">
                <a16:creationId xmlns:a16="http://schemas.microsoft.com/office/drawing/2014/main" id="{ACF9F8E5-0699-4CF2-87D4-2BAD2689D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44946802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5ABADAA-B762-4DC2-8829-F9A19AE2E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08747530-7A1F-AF42-8832-E816581EB1E4}"/>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27459306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7</a:t>
            </a:r>
          </a:p>
        </p:txBody>
      </p:sp>
      <p:pic>
        <p:nvPicPr>
          <p:cNvPr id="4" name="图片 3">
            <a:extLst>
              <a:ext uri="{FF2B5EF4-FFF2-40B4-BE49-F238E27FC236}">
                <a16:creationId xmlns:a16="http://schemas.microsoft.com/office/drawing/2014/main" id="{CA7E805D-0E16-4905-AA97-79EB29927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84183181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60776BE-40C8-4C25-9E64-60CF15E4A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D27C8CB7-EA22-BA49-BB45-E40FEBC26485}"/>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20247026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8</a:t>
            </a:r>
          </a:p>
        </p:txBody>
      </p:sp>
      <p:pic>
        <p:nvPicPr>
          <p:cNvPr id="4" name="图片 3">
            <a:extLst>
              <a:ext uri="{FF2B5EF4-FFF2-40B4-BE49-F238E27FC236}">
                <a16:creationId xmlns:a16="http://schemas.microsoft.com/office/drawing/2014/main" id="{8AC1ECC2-2C5D-46F3-9AE9-B05C245E0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1144858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BC303C-980C-4FDF-88AB-847FE787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 y="1950720"/>
            <a:ext cx="13004800" cy="7802880"/>
          </a:xfrm>
          <a:prstGeom prst="rect">
            <a:avLst/>
          </a:prstGeom>
        </p:spPr>
      </p:pic>
      <p:sp>
        <p:nvSpPr>
          <p:cNvPr id="4" name="幅值：相同或不同">
            <a:extLst>
              <a:ext uri="{FF2B5EF4-FFF2-40B4-BE49-F238E27FC236}">
                <a16:creationId xmlns:a16="http://schemas.microsoft.com/office/drawing/2014/main" id="{F05C0E88-5D40-674D-A7D2-15AA224C1969}"/>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323686801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9</a:t>
            </a:r>
          </a:p>
        </p:txBody>
      </p:sp>
      <p:pic>
        <p:nvPicPr>
          <p:cNvPr id="4" name="图片 3">
            <a:extLst>
              <a:ext uri="{FF2B5EF4-FFF2-40B4-BE49-F238E27FC236}">
                <a16:creationId xmlns:a16="http://schemas.microsoft.com/office/drawing/2014/main" id="{511F7581-56EE-4166-A7C1-13D715CF6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67862902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82FE64-4CAA-44E2-8E59-6E8B1B495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5" name="幅值：相同或不同">
            <a:extLst>
              <a:ext uri="{FF2B5EF4-FFF2-40B4-BE49-F238E27FC236}">
                <a16:creationId xmlns:a16="http://schemas.microsoft.com/office/drawing/2014/main" id="{EDD5DB02-8882-984C-BAF7-F57C566C998A}"/>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268517591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4206280"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随机噪声影响</a:t>
            </a:r>
            <a:endParaRPr dirty="0">
              <a:solidFill>
                <a:srgbClr val="6C6C6C"/>
              </a:solidFill>
            </a:endParaRPr>
          </a:p>
        </p:txBody>
      </p:sp>
      <p:sp>
        <p:nvSpPr>
          <p:cNvPr id="8" name="幅值：相同或不同">
            <a:extLst>
              <a:ext uri="{FF2B5EF4-FFF2-40B4-BE49-F238E27FC236}">
                <a16:creationId xmlns:a16="http://schemas.microsoft.com/office/drawing/2014/main" id="{408BDFAB-1221-4229-ADAF-18E8637FA944}"/>
              </a:ext>
            </a:extLst>
          </p:cNvPr>
          <p:cNvSpPr txBox="1"/>
          <p:nvPr/>
        </p:nvSpPr>
        <p:spPr>
          <a:xfrm>
            <a:off x="1272686" y="5505540"/>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线性噪声影响</a:t>
            </a:r>
            <a:endParaRPr dirty="0">
              <a:solidFill>
                <a:srgbClr val="6C6C6C"/>
              </a:solidFill>
            </a:endParaRPr>
          </a:p>
        </p:txBody>
      </p:sp>
      <p:sp>
        <p:nvSpPr>
          <p:cNvPr id="9" name="幅值：相同或不同">
            <a:extLst>
              <a:ext uri="{FF2B5EF4-FFF2-40B4-BE49-F238E27FC236}">
                <a16:creationId xmlns:a16="http://schemas.microsoft.com/office/drawing/2014/main" id="{18F3C771-9F21-491A-8D8D-62CC818E71BD}"/>
              </a:ext>
            </a:extLst>
          </p:cNvPr>
          <p:cNvSpPr txBox="1"/>
          <p:nvPr/>
        </p:nvSpPr>
        <p:spPr>
          <a:xfrm>
            <a:off x="1272686" y="6782065"/>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联合噪声影响</a:t>
            </a:r>
            <a:endParaRPr dirty="0"/>
          </a:p>
        </p:txBody>
      </p:sp>
    </p:spTree>
    <p:extLst>
      <p:ext uri="{BB962C8B-B14F-4D97-AF65-F5344CB8AC3E}">
        <p14:creationId xmlns:p14="http://schemas.microsoft.com/office/powerpoint/2010/main" val="75342386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743793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a:t>
            </a:r>
            <a:r>
              <a:rPr dirty="0" err="1"/>
              <a:t>实验结果</a:t>
            </a:r>
            <a:r>
              <a:rPr dirty="0"/>
              <a:t>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倾斜误差为正弦误差</a:t>
            </a:r>
            <a:endParaRPr dirty="0"/>
          </a:p>
        </p:txBody>
      </p:sp>
    </p:spTree>
    <p:extLst>
      <p:ext uri="{BB962C8B-B14F-4D97-AF65-F5344CB8AC3E}">
        <p14:creationId xmlns:p14="http://schemas.microsoft.com/office/powerpoint/2010/main" val="385285111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实验结果"/>
          <p:cNvSpPr txBox="1"/>
          <p:nvPr/>
        </p:nvSpPr>
        <p:spPr>
          <a:xfrm>
            <a:off x="1692217" y="863599"/>
            <a:ext cx="19431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xmlns:a14="http://schemas.microsoft.com/office/drawing/2010/main">
        <mc:Choice Requires="a14">
          <p:sp>
            <p:nvSpPr>
              <p:cNvPr id="179" name="幅值：相同或不同"/>
              <p:cNvSpPr txBox="1"/>
              <p:nvPr/>
            </p:nvSpPr>
            <p:spPr>
              <a:xfrm>
                <a:off x="1084422" y="2560002"/>
                <a:ext cx="4791826" cy="74496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err="1"/>
                  <a:t>中心波长</a:t>
                </a:r>
                <a14:m>
                  <m:oMath xmlns:m="http://schemas.openxmlformats.org/officeDocument/2006/math">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oMath>
                </a14:m>
                <a:r>
                  <a:rPr dirty="0"/>
                  <a:t>：</a:t>
                </a:r>
                <a14:m>
                  <m:oMath xmlns:m="http://schemas.openxmlformats.org/officeDocument/2006/math">
                    <m:r>
                      <a:rPr sz="4150" i="1">
                        <a:solidFill>
                          <a:srgbClr val="6C6C6B"/>
                        </a:solidFill>
                        <a:latin typeface="Cambria Math" panose="02040503050406030204" pitchFamily="18" charset="0"/>
                      </a:rPr>
                      <m:t>632.8</m:t>
                    </m:r>
                    <m:r>
                      <a:rPr sz="4150" i="1">
                        <a:solidFill>
                          <a:srgbClr val="6C6C6B"/>
                        </a:solidFill>
                        <a:latin typeface="Cambria Math" panose="02040503050406030204" pitchFamily="18" charset="0"/>
                      </a:rPr>
                      <m:t>𝑛𝑚</m:t>
                    </m:r>
                  </m:oMath>
                </a14:m>
                <a:endParaRPr dirty="0"/>
              </a:p>
            </p:txBody>
          </p:sp>
        </mc:Choice>
        <mc:Fallback xmlns="">
          <p:sp>
            <p:nvSpPr>
              <p:cNvPr id="179" name="幅值：相同或不同"/>
              <p:cNvSpPr txBox="1">
                <a:spLocks noRot="1" noChangeAspect="1" noMove="1" noResize="1" noEditPoints="1" noAdjustHandles="1" noChangeArrowheads="1" noChangeShapeType="1" noTextEdit="1"/>
              </p:cNvSpPr>
              <p:nvPr/>
            </p:nvSpPr>
            <p:spPr>
              <a:xfrm>
                <a:off x="1084422" y="2560002"/>
                <a:ext cx="4791826" cy="744965"/>
              </a:xfrm>
              <a:prstGeom prst="rect">
                <a:avLst/>
              </a:prstGeom>
              <a:blipFill>
                <a:blip r:embed="rId2"/>
                <a:stretch>
                  <a:fillRect l="-4071" r="-5216" b="-2541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0" name="幅值：相同或不同"/>
              <p:cNvSpPr txBox="1"/>
              <p:nvPr/>
            </p:nvSpPr>
            <p:spPr>
              <a:xfrm>
                <a:off x="1084422" y="3368470"/>
                <a:ext cx="10957230" cy="739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dirty="0"/>
                  <a:t>采样距离</a:t>
                </a:r>
                <a14:m>
                  <m:oMath xmlns:m="http://schemas.openxmlformats.org/officeDocument/2006/math">
                    <m:r>
                      <a:rPr lang="zh-CN" altLang="en-US" sz="3800" i="1">
                        <a:solidFill>
                          <a:srgbClr val="FEFFFE"/>
                        </a:solidFill>
                        <a:latin typeface="Cambria Math" panose="02040503050406030204" pitchFamily="18" charset="0"/>
                      </a:rPr>
                      <m:t>𝑥</m:t>
                    </m:r>
                  </m:oMath>
                </a14:m>
                <a:r>
                  <a:rPr lang="zh-CN" altLang="en-US" dirty="0"/>
                  <a:t>：</a:t>
                </a:r>
                <a14:m>
                  <m:oMath xmlns:m="http://schemas.openxmlformats.org/officeDocument/2006/math">
                    <m:r>
                      <a:rPr lang="zh-CN" altLang="en-US" sz="4150" i="1">
                        <a:solidFill>
                          <a:srgbClr val="FEFFFE"/>
                        </a:solidFill>
                        <a:latin typeface="Cambria Math" panose="02040503050406030204" pitchFamily="18" charset="0"/>
                      </a:rPr>
                      <m:t>−</m:t>
                    </m:r>
                    <m:sSup>
                      <m:sSupPr>
                        <m:ctrlPr>
                          <a:rPr lang="ar-AE" sz="4150" i="1">
                            <a:solidFill>
                              <a:srgbClr val="FEFFFE"/>
                            </a:solidFill>
                            <a:latin typeface="Cambria Math" panose="02040503050406030204" pitchFamily="18" charset="0"/>
                          </a:rPr>
                        </m:ctrlPr>
                      </m:sSupPr>
                      <m:e>
                        <m:r>
                          <a:rPr lang="ar-AE" sz="4150" i="1">
                            <a:solidFill>
                              <a:srgbClr val="FEFFFE"/>
                            </a:solidFill>
                            <a:latin typeface="Cambria Math" panose="02040503050406030204" pitchFamily="18" charset="0"/>
                          </a:rPr>
                          <m:t>2</m:t>
                        </m:r>
                      </m:e>
                      <m:sup>
                        <m:r>
                          <a:rPr lang="ar-AE" sz="4150" i="1">
                            <a:solidFill>
                              <a:srgbClr val="FEFFFE"/>
                            </a:solidFill>
                            <a:latin typeface="Cambria Math" panose="02040503050406030204" pitchFamily="18" charset="0"/>
                          </a:rPr>
                          <m:t>1</m:t>
                        </m:r>
                        <m:r>
                          <a:rPr lang="en-US" altLang="zh-CN" sz="4150" b="0" i="1" smtClean="0">
                            <a:solidFill>
                              <a:srgbClr val="FEFFFE"/>
                            </a:solidFill>
                            <a:latin typeface="Cambria Math" panose="02040503050406030204" pitchFamily="18" charset="0"/>
                          </a:rPr>
                          <m:t>1</m:t>
                        </m:r>
                      </m:sup>
                    </m:sSup>
                    <m:r>
                      <a:rPr lang="ar-AE" sz="4150" i="1">
                        <a:solidFill>
                          <a:srgbClr val="FEFFFE"/>
                        </a:solidFill>
                        <a:latin typeface="Cambria Math" panose="02040503050406030204" pitchFamily="18" charset="0"/>
                      </a:rPr>
                      <m:t>×79.1×</m:t>
                    </m:r>
                    <m:sSup>
                      <m:sSupPr>
                        <m:ctrlPr>
                          <a:rPr lang="ar-AE" sz="4150" i="1">
                            <a:solidFill>
                              <a:srgbClr val="FEFFFE"/>
                            </a:solidFill>
                            <a:latin typeface="Cambria Math" panose="02040503050406030204" pitchFamily="18" charset="0"/>
                          </a:rPr>
                        </m:ctrlPr>
                      </m:sSupPr>
                      <m:e>
                        <m:r>
                          <a:rPr lang="ar-AE" sz="4150" i="1">
                            <a:solidFill>
                              <a:srgbClr val="FEFFFE"/>
                            </a:solidFill>
                            <a:latin typeface="Cambria Math" panose="02040503050406030204" pitchFamily="18" charset="0"/>
                          </a:rPr>
                          <m:t>10</m:t>
                        </m:r>
                      </m:e>
                      <m:sup>
                        <m:r>
                          <a:rPr lang="ar-AE" sz="4150" i="1">
                            <a:solidFill>
                              <a:srgbClr val="FEFFFE"/>
                            </a:solidFill>
                            <a:latin typeface="Cambria Math" panose="02040503050406030204" pitchFamily="18" charset="0"/>
                          </a:rPr>
                          <m:t>−</m:t>
                        </m:r>
                        <m:r>
                          <a:rPr lang="en-US" sz="4150" b="0" i="1" smtClean="0">
                            <a:solidFill>
                              <a:srgbClr val="FEFFFE"/>
                            </a:solidFill>
                            <a:latin typeface="Cambria Math" panose="02040503050406030204" pitchFamily="18" charset="0"/>
                          </a:rPr>
                          <m:t>9</m:t>
                        </m:r>
                      </m:sup>
                    </m:sSup>
                  </m:oMath>
                </a14:m>
                <a:r>
                  <a:rPr lang="ar-AE" dirty="0"/>
                  <a:t> ~ </a:t>
                </a:r>
                <a14:m>
                  <m:oMath xmlns:m="http://schemas.openxmlformats.org/officeDocument/2006/math">
                    <m:sSup>
                      <m:sSupPr>
                        <m:ctrlPr>
                          <a:rPr lang="ar-AE" sz="4100" i="1">
                            <a:solidFill>
                              <a:srgbClr val="FEFFFE"/>
                            </a:solidFill>
                            <a:latin typeface="Cambria Math" panose="02040503050406030204" pitchFamily="18" charset="0"/>
                          </a:rPr>
                        </m:ctrlPr>
                      </m:sSupPr>
                      <m:e>
                        <m:r>
                          <a:rPr lang="ar-AE" sz="4100" i="1">
                            <a:solidFill>
                              <a:srgbClr val="FEFFFE"/>
                            </a:solidFill>
                            <a:latin typeface="Cambria Math" panose="02040503050406030204" pitchFamily="18" charset="0"/>
                          </a:rPr>
                          <m:t>2</m:t>
                        </m:r>
                      </m:e>
                      <m:sup>
                        <m:r>
                          <a:rPr lang="ar-AE" sz="4100" i="1">
                            <a:solidFill>
                              <a:srgbClr val="FEFFFE"/>
                            </a:solidFill>
                            <a:latin typeface="Cambria Math" panose="02040503050406030204" pitchFamily="18" charset="0"/>
                          </a:rPr>
                          <m:t>1</m:t>
                        </m:r>
                        <m:r>
                          <a:rPr lang="en-US" altLang="zh-CN" sz="4100" b="0" i="1" smtClean="0">
                            <a:solidFill>
                              <a:srgbClr val="FEFFFE"/>
                            </a:solidFill>
                            <a:latin typeface="Cambria Math" panose="02040503050406030204" pitchFamily="18" charset="0"/>
                          </a:rPr>
                          <m:t>1</m:t>
                        </m:r>
                      </m:sup>
                    </m:sSup>
                    <m:r>
                      <a:rPr lang="ar-AE" sz="4100" i="1">
                        <a:solidFill>
                          <a:srgbClr val="FEFFFE"/>
                        </a:solidFill>
                        <a:latin typeface="Cambria Math" panose="02040503050406030204" pitchFamily="18" charset="0"/>
                      </a:rPr>
                      <m:t>×79.1×</m:t>
                    </m:r>
                    <m:sSup>
                      <m:sSupPr>
                        <m:ctrlPr>
                          <a:rPr lang="ar-AE" sz="4100" i="1">
                            <a:solidFill>
                              <a:srgbClr val="FEFFFE"/>
                            </a:solidFill>
                            <a:latin typeface="Cambria Math" panose="02040503050406030204" pitchFamily="18" charset="0"/>
                          </a:rPr>
                        </m:ctrlPr>
                      </m:sSupPr>
                      <m:e>
                        <m:r>
                          <a:rPr lang="ar-AE" sz="4100" i="1">
                            <a:solidFill>
                              <a:srgbClr val="FEFFFE"/>
                            </a:solidFill>
                            <a:latin typeface="Cambria Math" panose="02040503050406030204" pitchFamily="18" charset="0"/>
                          </a:rPr>
                          <m:t>10</m:t>
                        </m:r>
                      </m:e>
                      <m:sup>
                        <m:r>
                          <a:rPr lang="ar-AE" sz="4100" i="1">
                            <a:solidFill>
                              <a:srgbClr val="FEFFFE"/>
                            </a:solidFill>
                            <a:latin typeface="Cambria Math" panose="02040503050406030204" pitchFamily="18" charset="0"/>
                          </a:rPr>
                          <m:t>−</m:t>
                        </m:r>
                        <m:r>
                          <a:rPr lang="en-US" sz="4100" b="0" i="1" smtClean="0">
                            <a:solidFill>
                              <a:srgbClr val="FEFFFE"/>
                            </a:solidFill>
                            <a:latin typeface="Cambria Math" panose="02040503050406030204" pitchFamily="18" charset="0"/>
                          </a:rPr>
                          <m:t>9</m:t>
                        </m:r>
                      </m:sup>
                    </m:sSup>
                  </m:oMath>
                </a14:m>
                <a:endParaRPr dirty="0"/>
              </a:p>
            </p:txBody>
          </p:sp>
        </mc:Choice>
        <mc:Fallback>
          <p:sp>
            <p:nvSpPr>
              <p:cNvPr id="180" name="幅值：相同或不同"/>
              <p:cNvSpPr txBox="1">
                <a:spLocks noRot="1" noChangeAspect="1" noMove="1" noResize="1" noEditPoints="1" noAdjustHandles="1" noChangeArrowheads="1" noChangeShapeType="1" noTextEdit="1"/>
              </p:cNvSpPr>
              <p:nvPr/>
            </p:nvSpPr>
            <p:spPr>
              <a:xfrm>
                <a:off x="1084422" y="3368470"/>
                <a:ext cx="10957230" cy="739370"/>
              </a:xfrm>
              <a:prstGeom prst="rect">
                <a:avLst/>
              </a:prstGeom>
              <a:blipFill>
                <a:blip r:embed="rId3"/>
                <a:stretch>
                  <a:fillRect l="-1852" t="-1695" b="-23729"/>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CN">
                    <a:noFill/>
                  </a:rPr>
                  <a:t> </a:t>
                </a:r>
              </a:p>
            </p:txBody>
          </p:sp>
        </mc:Fallback>
      </mc:AlternateContent>
      <p:grpSp>
        <p:nvGrpSpPr>
          <p:cNvPr id="183" name="Group"/>
          <p:cNvGrpSpPr/>
          <p:nvPr/>
        </p:nvGrpSpPr>
        <p:grpSpPr>
          <a:xfrm>
            <a:off x="698498" y="800100"/>
            <a:ext cx="863604" cy="863602"/>
            <a:chOff x="0" y="0"/>
            <a:chExt cx="863602" cy="863601"/>
          </a:xfrm>
        </p:grpSpPr>
        <p:sp>
          <p:nvSpPr>
            <p:cNvPr id="181"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82"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endParaRPr dirty="0"/>
          </a:p>
        </p:txBody>
      </p:sp>
      <p:pic>
        <p:nvPicPr>
          <p:cNvPr id="3" name="图片 2">
            <a:extLst>
              <a:ext uri="{FF2B5EF4-FFF2-40B4-BE49-F238E27FC236}">
                <a16:creationId xmlns:a16="http://schemas.microsoft.com/office/drawing/2014/main" id="{87A4FE3E-9D96-42A7-AAF5-35A361CB8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52179407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413671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r>
              <a:rPr lang="en-US" altLang="zh-CN" dirty="0"/>
              <a:t>_</a:t>
            </a:r>
            <a:r>
              <a:rPr lang="zh-CN" altLang="en-US" dirty="0"/>
              <a:t>放大</a:t>
            </a:r>
          </a:p>
        </p:txBody>
      </p:sp>
      <p:pic>
        <p:nvPicPr>
          <p:cNvPr id="3" name="图片 2">
            <a:extLst>
              <a:ext uri="{FF2B5EF4-FFF2-40B4-BE49-F238E27FC236}">
                <a16:creationId xmlns:a16="http://schemas.microsoft.com/office/drawing/2014/main" id="{BC0EE815-E7DE-4876-A002-3DEF4562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78632038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46AD6A7A-53D1-4F83-BEE8-08F1C5DF3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06102174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413671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r>
              <a:rPr lang="en-US" altLang="zh-CN" dirty="0"/>
              <a:t>_</a:t>
            </a:r>
            <a:r>
              <a:rPr lang="zh-CN" altLang="en-US" dirty="0"/>
              <a:t>放大</a:t>
            </a:r>
          </a:p>
        </p:txBody>
      </p:sp>
      <p:pic>
        <p:nvPicPr>
          <p:cNvPr id="3" name="图片 2">
            <a:extLst>
              <a:ext uri="{FF2B5EF4-FFF2-40B4-BE49-F238E27FC236}">
                <a16:creationId xmlns:a16="http://schemas.microsoft.com/office/drawing/2014/main" id="{C18AC516-6631-413E-A2A0-C6860FF8E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4902919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4" name="图片 3">
            <a:extLst>
              <a:ext uri="{FF2B5EF4-FFF2-40B4-BE49-F238E27FC236}">
                <a16:creationId xmlns:a16="http://schemas.microsoft.com/office/drawing/2014/main" id="{70F9CDD7-8165-41F3-AA25-B476BD622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98583049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82FFC4A2-D2F9-4178-8873-87EB8FCDD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8693914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413671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r>
              <a:rPr lang="en-US" altLang="zh-CN" dirty="0"/>
              <a:t>_</a:t>
            </a:r>
            <a:r>
              <a:rPr lang="zh-CN" altLang="en-US" dirty="0"/>
              <a:t>放大</a:t>
            </a:r>
          </a:p>
        </p:txBody>
      </p:sp>
      <p:pic>
        <p:nvPicPr>
          <p:cNvPr id="3" name="图片 2">
            <a:extLst>
              <a:ext uri="{FF2B5EF4-FFF2-40B4-BE49-F238E27FC236}">
                <a16:creationId xmlns:a16="http://schemas.microsoft.com/office/drawing/2014/main" id="{799E6C0B-A75B-4F13-86FE-C7A3A8ED0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39006347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p>
        </p:txBody>
      </p:sp>
      <p:pic>
        <p:nvPicPr>
          <p:cNvPr id="3" name="图片 2">
            <a:extLst>
              <a:ext uri="{FF2B5EF4-FFF2-40B4-BE49-F238E27FC236}">
                <a16:creationId xmlns:a16="http://schemas.microsoft.com/office/drawing/2014/main" id="{DAE68D74-5C0B-4C14-9B8A-3680E59B0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89348651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413671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正弦倾斜误差</a:t>
            </a:r>
            <a:r>
              <a:rPr lang="en-US" altLang="zh-CN" dirty="0"/>
              <a:t>_</a:t>
            </a:r>
            <a:r>
              <a:rPr lang="zh-CN" altLang="en-US" dirty="0"/>
              <a:t>放大</a:t>
            </a:r>
          </a:p>
        </p:txBody>
      </p:sp>
      <p:pic>
        <p:nvPicPr>
          <p:cNvPr id="3" name="图片 2">
            <a:extLst>
              <a:ext uri="{FF2B5EF4-FFF2-40B4-BE49-F238E27FC236}">
                <a16:creationId xmlns:a16="http://schemas.microsoft.com/office/drawing/2014/main" id="{DF10E6DD-C6B4-4C3E-97B4-1B80651A9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53327711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743793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倾斜误差为正弦误差</a:t>
            </a:r>
          </a:p>
        </p:txBody>
      </p:sp>
      <p:sp>
        <p:nvSpPr>
          <p:cNvPr id="237" name="幅值：相同或不同"/>
          <p:cNvSpPr txBox="1"/>
          <p:nvPr/>
        </p:nvSpPr>
        <p:spPr>
          <a:xfrm>
            <a:off x="1272686" y="4074446"/>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倾斜误差为随机误差</a:t>
            </a:r>
            <a:endParaRPr dirty="0"/>
          </a:p>
        </p:txBody>
      </p:sp>
    </p:spTree>
    <p:extLst>
      <p:ext uri="{BB962C8B-B14F-4D97-AF65-F5344CB8AC3E}">
        <p14:creationId xmlns:p14="http://schemas.microsoft.com/office/powerpoint/2010/main" val="394218329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实验结果"/>
          <p:cNvSpPr txBox="1"/>
          <p:nvPr/>
        </p:nvSpPr>
        <p:spPr>
          <a:xfrm>
            <a:off x="1692217" y="863599"/>
            <a:ext cx="19431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xmlns:a14="http://schemas.microsoft.com/office/drawing/2010/main">
        <mc:Choice Requires="a14">
          <p:sp>
            <p:nvSpPr>
              <p:cNvPr id="186" name="幅值：相同或不同"/>
              <p:cNvSpPr txBox="1"/>
              <p:nvPr/>
            </p:nvSpPr>
            <p:spPr>
              <a:xfrm>
                <a:off x="1113724" y="2642499"/>
                <a:ext cx="4791826" cy="74496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t>中心波长</a:t>
                </a:r>
                <a14:m>
                  <m:oMath xmlns:m="http://schemas.openxmlformats.org/officeDocument/2006/math">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oMath>
                </a14:m>
                <a:r>
                  <a:t>：</a:t>
                </a:r>
                <a14:m>
                  <m:oMath xmlns:m="http://schemas.openxmlformats.org/officeDocument/2006/math">
                    <m:r>
                      <a:rPr sz="4150" i="1">
                        <a:solidFill>
                          <a:srgbClr val="6C6C6B"/>
                        </a:solidFill>
                        <a:latin typeface="Cambria Math" panose="02040503050406030204" pitchFamily="18" charset="0"/>
                      </a:rPr>
                      <m:t>632.8</m:t>
                    </m:r>
                    <m:r>
                      <a:rPr sz="4150" i="1">
                        <a:solidFill>
                          <a:srgbClr val="6C6C6B"/>
                        </a:solidFill>
                        <a:latin typeface="Cambria Math" panose="02040503050406030204" pitchFamily="18" charset="0"/>
                      </a:rPr>
                      <m:t>𝑛𝑚</m:t>
                    </m:r>
                  </m:oMath>
                </a14:m>
                <a:endParaRPr/>
              </a:p>
            </p:txBody>
          </p:sp>
        </mc:Choice>
        <mc:Fallback xmlns="">
          <p:sp>
            <p:nvSpPr>
              <p:cNvPr id="186" name="幅值：相同或不同"/>
              <p:cNvSpPr txBox="1">
                <a:spLocks noRot="1" noChangeAspect="1" noMove="1" noResize="1" noEditPoints="1" noAdjustHandles="1" noChangeArrowheads="1" noChangeShapeType="1" noTextEdit="1"/>
              </p:cNvSpPr>
              <p:nvPr/>
            </p:nvSpPr>
            <p:spPr>
              <a:xfrm>
                <a:off x="1113724" y="2642499"/>
                <a:ext cx="4791826" cy="744965"/>
              </a:xfrm>
              <a:prstGeom prst="rect">
                <a:avLst/>
              </a:prstGeom>
              <a:blipFill>
                <a:blip r:embed="rId2"/>
                <a:stretch>
                  <a:fillRect l="-4071" r="-5216" b="-25203"/>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幅值：相同或不同"/>
              <p:cNvSpPr txBox="1"/>
              <p:nvPr/>
            </p:nvSpPr>
            <p:spPr>
              <a:xfrm>
                <a:off x="1113724" y="3443971"/>
                <a:ext cx="11891076" cy="739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rPr lang="zh-CN" altLang="en-US" dirty="0"/>
                  <a:t>采样距离</a:t>
                </a:r>
                <a14:m>
                  <m:oMath xmlns:m="http://schemas.openxmlformats.org/officeDocument/2006/math">
                    <m:r>
                      <a:rPr lang="zh-CN" altLang="en-US" sz="3800" i="1">
                        <a:solidFill>
                          <a:srgbClr val="6C6C6B"/>
                        </a:solidFill>
                        <a:latin typeface="Cambria Math" panose="02040503050406030204" pitchFamily="18" charset="0"/>
                      </a:rPr>
                      <m:t>𝑥</m:t>
                    </m:r>
                  </m:oMath>
                </a14:m>
                <a:r>
                  <a:rPr lang="zh-CN" altLang="en-US" dirty="0"/>
                  <a:t>：</a:t>
                </a:r>
                <a14:m>
                  <m:oMath xmlns:m="http://schemas.openxmlformats.org/officeDocument/2006/math">
                    <m:r>
                      <a:rPr lang="zh-CN" altLang="en-US" sz="4150" i="1">
                        <a:solidFill>
                          <a:srgbClr val="6C6C6B"/>
                        </a:solidFill>
                        <a:latin typeface="Cambria Math" panose="02040503050406030204" pitchFamily="18" charset="0"/>
                      </a:rPr>
                      <m:t>−</m:t>
                    </m:r>
                    <m:sSup>
                      <m:sSupPr>
                        <m:ctrlPr>
                          <a:rPr lang="ar-AE" sz="4150" i="1">
                            <a:solidFill>
                              <a:srgbClr val="6C6C6B"/>
                            </a:solidFill>
                            <a:latin typeface="Cambria Math" panose="02040503050406030204" pitchFamily="18" charset="0"/>
                          </a:rPr>
                        </m:ctrlPr>
                      </m:sSupPr>
                      <m:e>
                        <m:r>
                          <a:rPr lang="ar-AE" sz="4150" i="1">
                            <a:solidFill>
                              <a:srgbClr val="6C6C6B"/>
                            </a:solidFill>
                            <a:latin typeface="Cambria Math" panose="02040503050406030204" pitchFamily="18" charset="0"/>
                          </a:rPr>
                          <m:t>2</m:t>
                        </m:r>
                      </m:e>
                      <m:sup>
                        <m:r>
                          <a:rPr lang="ar-AE" sz="4150" i="1">
                            <a:solidFill>
                              <a:srgbClr val="6C6C6B"/>
                            </a:solidFill>
                            <a:latin typeface="Cambria Math" panose="02040503050406030204" pitchFamily="18" charset="0"/>
                          </a:rPr>
                          <m:t>1</m:t>
                        </m:r>
                        <m:r>
                          <a:rPr lang="en-US" sz="4150" b="0" i="1" smtClean="0">
                            <a:solidFill>
                              <a:srgbClr val="6C6C6B"/>
                            </a:solidFill>
                            <a:latin typeface="Cambria Math" panose="02040503050406030204" pitchFamily="18" charset="0"/>
                          </a:rPr>
                          <m:t>4</m:t>
                        </m:r>
                      </m:sup>
                    </m:sSup>
                    <m:r>
                      <a:rPr lang="ar-AE" sz="4150" i="1">
                        <a:solidFill>
                          <a:srgbClr val="6C6C6B"/>
                        </a:solidFill>
                        <a:latin typeface="Cambria Math" panose="02040503050406030204" pitchFamily="18" charset="0"/>
                      </a:rPr>
                      <m:t>×79.1×</m:t>
                    </m:r>
                    <m:sSup>
                      <m:sSupPr>
                        <m:ctrlPr>
                          <a:rPr lang="ar-AE" sz="4150" i="1">
                            <a:solidFill>
                              <a:srgbClr val="6C6C6B"/>
                            </a:solidFill>
                            <a:latin typeface="Cambria Math" panose="02040503050406030204" pitchFamily="18" charset="0"/>
                          </a:rPr>
                        </m:ctrlPr>
                      </m:sSupPr>
                      <m:e>
                        <m:r>
                          <a:rPr lang="ar-AE" sz="4150" i="1">
                            <a:solidFill>
                              <a:srgbClr val="6C6C6B"/>
                            </a:solidFill>
                            <a:latin typeface="Cambria Math" panose="02040503050406030204" pitchFamily="18" charset="0"/>
                          </a:rPr>
                          <m:t>10</m:t>
                        </m:r>
                      </m:e>
                      <m:sup>
                        <m:r>
                          <a:rPr lang="ar-AE" sz="4150" i="1">
                            <a:solidFill>
                              <a:srgbClr val="6C6C6B"/>
                            </a:solidFill>
                            <a:latin typeface="Cambria Math" panose="02040503050406030204" pitchFamily="18" charset="0"/>
                          </a:rPr>
                          <m:t>−</m:t>
                        </m:r>
                        <m:r>
                          <a:rPr lang="en-US" sz="4150" b="0" i="1" smtClean="0">
                            <a:solidFill>
                              <a:srgbClr val="6C6C6B"/>
                            </a:solidFill>
                            <a:latin typeface="Cambria Math" panose="02040503050406030204" pitchFamily="18" charset="0"/>
                          </a:rPr>
                          <m:t>9</m:t>
                        </m:r>
                      </m:sup>
                    </m:sSup>
                  </m:oMath>
                </a14:m>
                <a:r>
                  <a:rPr lang="ar-AE" dirty="0"/>
                  <a:t> ~ </a:t>
                </a:r>
                <a14:m>
                  <m:oMath xmlns:m="http://schemas.openxmlformats.org/officeDocument/2006/math">
                    <m:sSup>
                      <m:sSupPr>
                        <m:ctrlPr>
                          <a:rPr lang="ar-AE" sz="4100" i="1">
                            <a:solidFill>
                              <a:srgbClr val="6C6C6B"/>
                            </a:solidFill>
                            <a:latin typeface="Cambria Math" panose="02040503050406030204" pitchFamily="18" charset="0"/>
                          </a:rPr>
                        </m:ctrlPr>
                      </m:sSupPr>
                      <m:e>
                        <m:r>
                          <a:rPr lang="ar-AE" sz="4100" i="1">
                            <a:solidFill>
                              <a:srgbClr val="6C6C6B"/>
                            </a:solidFill>
                            <a:latin typeface="Cambria Math" panose="02040503050406030204" pitchFamily="18" charset="0"/>
                          </a:rPr>
                          <m:t>2</m:t>
                        </m:r>
                      </m:e>
                      <m:sup>
                        <m:r>
                          <a:rPr lang="ar-AE" sz="4100" i="1">
                            <a:solidFill>
                              <a:srgbClr val="6C6C6B"/>
                            </a:solidFill>
                            <a:latin typeface="Cambria Math" panose="02040503050406030204" pitchFamily="18" charset="0"/>
                          </a:rPr>
                          <m:t>1</m:t>
                        </m:r>
                        <m:r>
                          <a:rPr lang="en-US" sz="4100" b="0" i="1" smtClean="0">
                            <a:solidFill>
                              <a:srgbClr val="6C6C6B"/>
                            </a:solidFill>
                            <a:latin typeface="Cambria Math" panose="02040503050406030204" pitchFamily="18" charset="0"/>
                          </a:rPr>
                          <m:t>4</m:t>
                        </m:r>
                      </m:sup>
                    </m:sSup>
                    <m:r>
                      <a:rPr lang="ar-AE" sz="4100" i="1">
                        <a:solidFill>
                          <a:srgbClr val="6C6C6B"/>
                        </a:solidFill>
                        <a:latin typeface="Cambria Math" panose="02040503050406030204" pitchFamily="18" charset="0"/>
                      </a:rPr>
                      <m:t>×79.1×</m:t>
                    </m:r>
                    <m:sSup>
                      <m:sSupPr>
                        <m:ctrlPr>
                          <a:rPr lang="ar-AE" sz="4100" i="1">
                            <a:solidFill>
                              <a:srgbClr val="6C6C6B"/>
                            </a:solidFill>
                            <a:latin typeface="Cambria Math" panose="02040503050406030204" pitchFamily="18" charset="0"/>
                          </a:rPr>
                        </m:ctrlPr>
                      </m:sSupPr>
                      <m:e>
                        <m:r>
                          <a:rPr lang="ar-AE" sz="4100" i="1">
                            <a:solidFill>
                              <a:srgbClr val="6C6C6B"/>
                            </a:solidFill>
                            <a:latin typeface="Cambria Math" panose="02040503050406030204" pitchFamily="18" charset="0"/>
                          </a:rPr>
                          <m:t>10</m:t>
                        </m:r>
                      </m:e>
                      <m:sup>
                        <m:r>
                          <a:rPr lang="ar-AE" sz="4100" i="1">
                            <a:solidFill>
                              <a:srgbClr val="6C6C6B"/>
                            </a:solidFill>
                            <a:latin typeface="Cambria Math" panose="02040503050406030204" pitchFamily="18" charset="0"/>
                          </a:rPr>
                          <m:t>−</m:t>
                        </m:r>
                        <m:r>
                          <a:rPr lang="en-US" sz="4100" b="0" i="1" smtClean="0">
                            <a:solidFill>
                              <a:srgbClr val="6C6C6B"/>
                            </a:solidFill>
                            <a:latin typeface="Cambria Math" panose="02040503050406030204" pitchFamily="18" charset="0"/>
                          </a:rPr>
                          <m:t>9</m:t>
                        </m:r>
                      </m:sup>
                    </m:sSup>
                  </m:oMath>
                </a14:m>
                <a:endParaRPr dirty="0"/>
              </a:p>
            </p:txBody>
          </p:sp>
        </mc:Choice>
        <mc:Fallback xmlns="">
          <p:sp>
            <p:nvSpPr>
              <p:cNvPr id="187" name="幅值：相同或不同"/>
              <p:cNvSpPr txBox="1">
                <a:spLocks noRot="1" noChangeAspect="1" noMove="1" noResize="1" noEditPoints="1" noAdjustHandles="1" noChangeArrowheads="1" noChangeShapeType="1" noTextEdit="1"/>
              </p:cNvSpPr>
              <p:nvPr/>
            </p:nvSpPr>
            <p:spPr>
              <a:xfrm>
                <a:off x="1113724" y="3443971"/>
                <a:ext cx="11891076" cy="739370"/>
              </a:xfrm>
              <a:prstGeom prst="rect">
                <a:avLst/>
              </a:prstGeom>
              <a:blipFill>
                <a:blip r:embed="rId3"/>
                <a:stretch>
                  <a:fillRect l="-1641" b="-26446"/>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幅值：相同或不同"/>
              <p:cNvSpPr txBox="1"/>
              <p:nvPr/>
            </p:nvSpPr>
            <p:spPr>
              <a:xfrm>
                <a:off x="1113724" y="4239846"/>
                <a:ext cx="6069048" cy="74496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t>干涉图函数：</a:t>
                </a:r>
                <a14:m>
                  <m:oMath xmlns:m="http://schemas.openxmlformats.org/officeDocument/2006/math">
                    <m:r>
                      <a:rPr sz="4100" i="1">
                        <a:solidFill>
                          <a:srgbClr val="FEFFFE"/>
                        </a:solidFill>
                        <a:latin typeface="Cambria Math" panose="02040503050406030204" pitchFamily="18" charset="0"/>
                      </a:rPr>
                      <m:t>𝐼</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𝑐𝑜𝑠</m:t>
                    </m:r>
                    <m:r>
                      <a:rPr sz="4100" i="1">
                        <a:solidFill>
                          <a:srgbClr val="FEFFFE"/>
                        </a:solidFill>
                        <a:latin typeface="Cambria Math" panose="02040503050406030204" pitchFamily="18" charset="0"/>
                      </a:rPr>
                      <m:t>(2</m:t>
                    </m:r>
                    <m:r>
                      <a:rPr sz="4100" i="1">
                        <a:solidFill>
                          <a:srgbClr val="FEFFFE"/>
                        </a:solidFill>
                        <a:latin typeface="Cambria Math" panose="02040503050406030204" pitchFamily="18" charset="0"/>
                      </a:rPr>
                      <m:t>𝜋</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𝑥</m:t>
                    </m:r>
                    <m:r>
                      <a:rPr sz="4100" i="1">
                        <a:solidFill>
                          <a:srgbClr val="FEFFFE"/>
                        </a:solidFill>
                        <a:latin typeface="Cambria Math" panose="02040503050406030204" pitchFamily="18" charset="0"/>
                      </a:rPr>
                      <m:t>)</m:t>
                    </m:r>
                  </m:oMath>
                </a14:m>
                <a:endParaRPr/>
              </a:p>
            </p:txBody>
          </p:sp>
        </mc:Choice>
        <mc:Fallback xmlns="">
          <p:sp>
            <p:nvSpPr>
              <p:cNvPr id="188" name="幅值：相同或不同"/>
              <p:cNvSpPr txBox="1">
                <a:spLocks noRot="1" noChangeAspect="1" noMove="1" noResize="1" noEditPoints="1" noAdjustHandles="1" noChangeArrowheads="1" noChangeShapeType="1" noTextEdit="1"/>
              </p:cNvSpPr>
              <p:nvPr/>
            </p:nvSpPr>
            <p:spPr>
              <a:xfrm>
                <a:off x="1113724" y="4239846"/>
                <a:ext cx="6069048" cy="744965"/>
              </a:xfrm>
              <a:prstGeom prst="rect">
                <a:avLst/>
              </a:prstGeom>
              <a:blipFill>
                <a:blip r:embed="rId4"/>
                <a:stretch>
                  <a:fillRect l="-3216" r="-5628" b="-2459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grpSp>
        <p:nvGrpSpPr>
          <p:cNvPr id="191" name="Group"/>
          <p:cNvGrpSpPr/>
          <p:nvPr/>
        </p:nvGrpSpPr>
        <p:grpSpPr>
          <a:xfrm>
            <a:off x="698498" y="800100"/>
            <a:ext cx="863604" cy="863602"/>
            <a:chOff x="0" y="0"/>
            <a:chExt cx="863602" cy="863601"/>
          </a:xfrm>
        </p:grpSpPr>
        <p:sp>
          <p:nvSpPr>
            <p:cNvPr id="189"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90"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20BE1AD9-C100-4FA5-8D69-1524744D6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61308197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9D8AAF53-5032-45DC-A7DD-6114A41B3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38793288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A3FC0DCB-3A62-4F11-BADC-284FCD7F5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0579082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A5ECF6AC-D369-4D91-A403-D78D6A21C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7506146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7F11E042-1B85-451A-9311-1C8DDB41D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45228294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8CD69FFC-4A0E-408B-B22B-950024CAC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17143336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随机倾斜误差</a:t>
            </a:r>
          </a:p>
        </p:txBody>
      </p:sp>
      <p:pic>
        <p:nvPicPr>
          <p:cNvPr id="4" name="图片 3">
            <a:extLst>
              <a:ext uri="{FF2B5EF4-FFF2-40B4-BE49-F238E27FC236}">
                <a16:creationId xmlns:a16="http://schemas.microsoft.com/office/drawing/2014/main" id="{5BBD7DB1-12FC-4678-AC2B-18C8F53BF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69455620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743793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联合噪声影响的实验结果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倾斜误差为正弦误差</a:t>
            </a:r>
          </a:p>
        </p:txBody>
      </p:sp>
      <p:sp>
        <p:nvSpPr>
          <p:cNvPr id="237" name="幅值：相同或不同"/>
          <p:cNvSpPr txBox="1"/>
          <p:nvPr/>
        </p:nvSpPr>
        <p:spPr>
          <a:xfrm>
            <a:off x="1272686" y="4074446"/>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倾斜误差为随机误差</a:t>
            </a:r>
            <a:endParaRPr dirty="0">
              <a:solidFill>
                <a:srgbClr val="6C6C6C"/>
              </a:solidFill>
            </a:endParaRPr>
          </a:p>
        </p:txBody>
      </p:sp>
      <p:sp>
        <p:nvSpPr>
          <p:cNvPr id="8" name="幅值：相同或不同">
            <a:extLst>
              <a:ext uri="{FF2B5EF4-FFF2-40B4-BE49-F238E27FC236}">
                <a16:creationId xmlns:a16="http://schemas.microsoft.com/office/drawing/2014/main" id="{8D23B68B-4DA6-4CEB-AF13-5A3E274E4E15}"/>
              </a:ext>
            </a:extLst>
          </p:cNvPr>
          <p:cNvSpPr txBox="1"/>
          <p:nvPr/>
        </p:nvSpPr>
        <p:spPr>
          <a:xfrm>
            <a:off x="1272685" y="5505540"/>
            <a:ext cx="433067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倾斜误差为线性误差</a:t>
            </a:r>
            <a:endParaRPr dirty="0"/>
          </a:p>
        </p:txBody>
      </p:sp>
    </p:spTree>
    <p:extLst>
      <p:ext uri="{BB962C8B-B14F-4D97-AF65-F5344CB8AC3E}">
        <p14:creationId xmlns:p14="http://schemas.microsoft.com/office/powerpoint/2010/main" val="5568549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743793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线性倾斜误差的</a:t>
            </a:r>
            <a:r>
              <a:rPr dirty="0" err="1"/>
              <a:t>实验结果</a:t>
            </a:r>
            <a:r>
              <a:rPr dirty="0"/>
              <a:t>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直线误差</a:t>
            </a:r>
            <a:endParaRPr dirty="0"/>
          </a:p>
        </p:txBody>
      </p:sp>
    </p:spTree>
    <p:extLst>
      <p:ext uri="{BB962C8B-B14F-4D97-AF65-F5344CB8AC3E}">
        <p14:creationId xmlns:p14="http://schemas.microsoft.com/office/powerpoint/2010/main" val="31463790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1B277453-0CDC-4731-9EF1-7298D553B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8867088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实验结果"/>
          <p:cNvSpPr txBox="1"/>
          <p:nvPr/>
        </p:nvSpPr>
        <p:spPr>
          <a:xfrm>
            <a:off x="1692217" y="863599"/>
            <a:ext cx="24003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194" name="幅值：相同或不同"/>
          <p:cNvSpPr txBox="1"/>
          <p:nvPr/>
        </p:nvSpPr>
        <p:spPr>
          <a:xfrm>
            <a:off x="1272686" y="2643352"/>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dirty="0"/>
              <a:t>正弦噪声影响</a:t>
            </a:r>
            <a:endParaRPr dirty="0"/>
          </a:p>
        </p:txBody>
      </p:sp>
      <p:grpSp>
        <p:nvGrpSpPr>
          <p:cNvPr id="197" name="Group"/>
          <p:cNvGrpSpPr/>
          <p:nvPr/>
        </p:nvGrpSpPr>
        <p:grpSpPr>
          <a:xfrm>
            <a:off x="698498" y="800100"/>
            <a:ext cx="863604" cy="863602"/>
            <a:chOff x="0" y="0"/>
            <a:chExt cx="863602" cy="863601"/>
          </a:xfrm>
        </p:grpSpPr>
        <p:sp>
          <p:nvSpPr>
            <p:cNvPr id="195"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96"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9E202941-093C-4C56-9092-9C2E37EF4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62680554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8C8AC4E8-6382-4FB8-9374-BA350BEF8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06211968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674CC97B-2066-4C85-8DC0-FAC58C6EB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82484473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B19EFE91-D8DF-450D-A051-EA17C31E4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30391546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BEDA8773-57DC-4A5A-90F4-497676E47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37782901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0087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直线误差</a:t>
            </a:r>
          </a:p>
        </p:txBody>
      </p:sp>
      <p:pic>
        <p:nvPicPr>
          <p:cNvPr id="3" name="图片 2">
            <a:extLst>
              <a:ext uri="{FF2B5EF4-FFF2-40B4-BE49-F238E27FC236}">
                <a16:creationId xmlns:a16="http://schemas.microsoft.com/office/drawing/2014/main" id="{2F96AF54-2685-44B3-AC0B-A389F7E7F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25993702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743793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线性倾斜误差的</a:t>
            </a:r>
            <a:r>
              <a:rPr dirty="0" err="1"/>
              <a:t>实验结果</a:t>
            </a:r>
            <a:r>
              <a:rPr dirty="0"/>
              <a:t>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直线误差</a:t>
            </a:r>
            <a:endParaRPr dirty="0">
              <a:solidFill>
                <a:srgbClr val="6C6C6C"/>
              </a:solidFill>
            </a:endParaRPr>
          </a:p>
        </p:txBody>
      </p:sp>
      <p:sp>
        <p:nvSpPr>
          <p:cNvPr id="7" name="幅值：相同或不同">
            <a:extLst>
              <a:ext uri="{FF2B5EF4-FFF2-40B4-BE49-F238E27FC236}">
                <a16:creationId xmlns:a16="http://schemas.microsoft.com/office/drawing/2014/main" id="{DC663EEE-E6DB-4208-9F8D-26953CE51A39}"/>
              </a:ext>
            </a:extLst>
          </p:cNvPr>
          <p:cNvSpPr txBox="1"/>
          <p:nvPr/>
        </p:nvSpPr>
        <p:spPr>
          <a:xfrm>
            <a:off x="1272685" y="3699772"/>
            <a:ext cx="258660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三角波误差</a:t>
            </a:r>
            <a:endParaRPr dirty="0"/>
          </a:p>
        </p:txBody>
      </p:sp>
    </p:spTree>
    <p:extLst>
      <p:ext uri="{BB962C8B-B14F-4D97-AF65-F5344CB8AC3E}">
        <p14:creationId xmlns:p14="http://schemas.microsoft.com/office/powerpoint/2010/main" val="370533893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FC4E73E4-DBDE-4404-B033-8995E7F5E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44371335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BA51ABF8-5933-4F2E-AB2E-E7717B845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222404340"/>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D375B3CF-DF06-4CC9-A515-2E8DDF40B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8381245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实验结果"/>
          <p:cNvSpPr txBox="1"/>
          <p:nvPr/>
        </p:nvSpPr>
        <p:spPr>
          <a:xfrm>
            <a:off x="1692217" y="863599"/>
            <a:ext cx="24003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203" name="幅值：相同或不同"/>
          <p:cNvSpPr txBox="1"/>
          <p:nvPr/>
        </p:nvSpPr>
        <p:spPr>
          <a:xfrm>
            <a:off x="1272686" y="2643352"/>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a:t>正</a:t>
            </a:r>
            <a:r>
              <a:rPr lang="zh-CN" altLang="en-US" dirty="0"/>
              <a:t>弦噪声影响</a:t>
            </a:r>
            <a:endParaRPr dirty="0"/>
          </a:p>
        </p:txBody>
      </p:sp>
      <p:grpSp>
        <p:nvGrpSpPr>
          <p:cNvPr id="206" name="Group"/>
          <p:cNvGrpSpPr/>
          <p:nvPr/>
        </p:nvGrpSpPr>
        <p:grpSpPr>
          <a:xfrm>
            <a:off x="698498" y="800100"/>
            <a:ext cx="863604" cy="863602"/>
            <a:chOff x="0" y="0"/>
            <a:chExt cx="863602" cy="863601"/>
          </a:xfrm>
        </p:grpSpPr>
        <p:sp>
          <p:nvSpPr>
            <p:cNvPr id="20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0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
        <p:nvSpPr>
          <p:cNvPr id="207" name="幅值：相同或不同"/>
          <p:cNvSpPr txBox="1"/>
          <p:nvPr/>
        </p:nvSpPr>
        <p:spPr>
          <a:xfrm>
            <a:off x="1272686" y="4255048"/>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dirty="0"/>
              <a:t>随机噪声影响</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FFC8587A-5152-4A6F-8720-779C89E52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00613813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DC31A618-7E3D-40C0-905D-BD05319FF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363282049"/>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2A01FC95-2B8A-4B1E-80EB-B1D524B62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72678399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5444760"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线性倾斜误差</a:t>
            </a:r>
            <a:r>
              <a:rPr lang="en-US" altLang="zh-CN" dirty="0"/>
              <a:t>_</a:t>
            </a:r>
            <a:r>
              <a:rPr lang="zh-CN" altLang="en-US" dirty="0"/>
              <a:t>三角波误差</a:t>
            </a:r>
          </a:p>
        </p:txBody>
      </p:sp>
      <p:pic>
        <p:nvPicPr>
          <p:cNvPr id="4" name="图片 3">
            <a:extLst>
              <a:ext uri="{FF2B5EF4-FFF2-40B4-BE49-F238E27FC236}">
                <a16:creationId xmlns:a16="http://schemas.microsoft.com/office/drawing/2014/main" id="{C49DFFEB-66ED-47EE-80A9-C2D55B394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04230868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3821559"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dirty="0" err="1"/>
              <a:t>实验结果</a:t>
            </a:r>
            <a:r>
              <a:rPr dirty="0"/>
              <a:t> - </a:t>
            </a:r>
            <a:r>
              <a:rPr lang="en-US" dirty="0"/>
              <a:t>5</a:t>
            </a:r>
            <a:r>
              <a:rPr dirty="0"/>
              <a:t>32nm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正弦噪声影响</a:t>
            </a:r>
            <a:endParaRPr dirty="0"/>
          </a:p>
        </p:txBody>
      </p:sp>
    </p:spTree>
    <p:extLst>
      <p:ext uri="{BB962C8B-B14F-4D97-AF65-F5344CB8AC3E}">
        <p14:creationId xmlns:p14="http://schemas.microsoft.com/office/powerpoint/2010/main" val="114746033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p>
        </p:txBody>
      </p:sp>
      <p:pic>
        <p:nvPicPr>
          <p:cNvPr id="3" name="图片 2">
            <a:extLst>
              <a:ext uri="{FF2B5EF4-FFF2-40B4-BE49-F238E27FC236}">
                <a16:creationId xmlns:a16="http://schemas.microsoft.com/office/drawing/2014/main" id="{213A9D6E-0688-4408-B5B9-B6FB4FE2A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71405286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a:t>
            </a:r>
          </a:p>
        </p:txBody>
      </p:sp>
      <p:pic>
        <p:nvPicPr>
          <p:cNvPr id="3" name="图片 2">
            <a:extLst>
              <a:ext uri="{FF2B5EF4-FFF2-40B4-BE49-F238E27FC236}">
                <a16:creationId xmlns:a16="http://schemas.microsoft.com/office/drawing/2014/main" id="{42BC0E20-6195-4DBE-B451-31F929B37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90013289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3821559"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随机噪声影响</a:t>
            </a:r>
            <a:endParaRPr dirty="0"/>
          </a:p>
        </p:txBody>
      </p:sp>
    </p:spTree>
    <p:extLst>
      <p:ext uri="{BB962C8B-B14F-4D97-AF65-F5344CB8AC3E}">
        <p14:creationId xmlns:p14="http://schemas.microsoft.com/office/powerpoint/2010/main" val="412305278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正负随机噪声</a:t>
            </a:r>
          </a:p>
        </p:txBody>
      </p:sp>
      <p:pic>
        <p:nvPicPr>
          <p:cNvPr id="3" name="图片 2">
            <a:extLst>
              <a:ext uri="{FF2B5EF4-FFF2-40B4-BE49-F238E27FC236}">
                <a16:creationId xmlns:a16="http://schemas.microsoft.com/office/drawing/2014/main" id="{4E1D2ACE-DD21-420B-AE77-0CC86D461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79214995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正负随机噪声</a:t>
            </a:r>
          </a:p>
        </p:txBody>
      </p:sp>
      <p:pic>
        <p:nvPicPr>
          <p:cNvPr id="3" name="图片 2">
            <a:extLst>
              <a:ext uri="{FF2B5EF4-FFF2-40B4-BE49-F238E27FC236}">
                <a16:creationId xmlns:a16="http://schemas.microsoft.com/office/drawing/2014/main" id="{D784628C-2F85-4A84-B068-43E26A380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69329078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实验结果"/>
          <p:cNvSpPr txBox="1"/>
          <p:nvPr/>
        </p:nvSpPr>
        <p:spPr>
          <a:xfrm>
            <a:off x="1692217" y="863599"/>
            <a:ext cx="24003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203" name="幅值：相同或不同"/>
          <p:cNvSpPr txBox="1"/>
          <p:nvPr/>
        </p:nvSpPr>
        <p:spPr>
          <a:xfrm>
            <a:off x="1272686" y="2643352"/>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a:t>正</a:t>
            </a:r>
            <a:r>
              <a:rPr lang="zh-CN" altLang="en-US" dirty="0"/>
              <a:t>弦噪声影响</a:t>
            </a:r>
            <a:endParaRPr dirty="0"/>
          </a:p>
        </p:txBody>
      </p:sp>
      <p:grpSp>
        <p:nvGrpSpPr>
          <p:cNvPr id="206" name="Group"/>
          <p:cNvGrpSpPr/>
          <p:nvPr/>
        </p:nvGrpSpPr>
        <p:grpSpPr>
          <a:xfrm>
            <a:off x="698498" y="800100"/>
            <a:ext cx="863604" cy="863602"/>
            <a:chOff x="0" y="0"/>
            <a:chExt cx="863602" cy="863601"/>
          </a:xfrm>
        </p:grpSpPr>
        <p:sp>
          <p:nvSpPr>
            <p:cNvPr id="20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0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
        <p:nvSpPr>
          <p:cNvPr id="207" name="幅值：相同或不同"/>
          <p:cNvSpPr txBox="1"/>
          <p:nvPr/>
        </p:nvSpPr>
        <p:spPr>
          <a:xfrm>
            <a:off x="1272686" y="4255048"/>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sz="3400" dirty="0">
                <a:solidFill>
                  <a:srgbClr val="6C6C6C"/>
                </a:solidFill>
              </a:rPr>
              <a:t>随机噪声影响</a:t>
            </a:r>
            <a:endParaRPr sz="3400" dirty="0">
              <a:solidFill>
                <a:srgbClr val="6C6C6C"/>
              </a:solidFill>
            </a:endParaRPr>
          </a:p>
        </p:txBody>
      </p:sp>
      <p:sp>
        <p:nvSpPr>
          <p:cNvPr id="8" name="幅值：相同或不同">
            <a:extLst>
              <a:ext uri="{FF2B5EF4-FFF2-40B4-BE49-F238E27FC236}">
                <a16:creationId xmlns:a16="http://schemas.microsoft.com/office/drawing/2014/main" id="{61DD6B78-4D42-4837-B262-E8EFA9394E86}"/>
              </a:ext>
            </a:extLst>
          </p:cNvPr>
          <p:cNvSpPr txBox="1"/>
          <p:nvPr/>
        </p:nvSpPr>
        <p:spPr>
          <a:xfrm>
            <a:off x="1272686" y="5858625"/>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sz="3400" dirty="0"/>
              <a:t>线性噪声影响</a:t>
            </a:r>
            <a:endParaRPr sz="3400" dirty="0"/>
          </a:p>
        </p:txBody>
      </p:sp>
    </p:spTree>
    <p:extLst>
      <p:ext uri="{BB962C8B-B14F-4D97-AF65-F5344CB8AC3E}">
        <p14:creationId xmlns:p14="http://schemas.microsoft.com/office/powerpoint/2010/main" val="619345748"/>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3821559"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实验结果 </a:t>
            </a:r>
            <a:r>
              <a:rPr lang="en-US" altLang="zh-CN" dirty="0"/>
              <a:t>- 532nm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正弦噪声影响</a:t>
            </a:r>
          </a:p>
        </p:txBody>
      </p:sp>
      <p:sp>
        <p:nvSpPr>
          <p:cNvPr id="237" name="幅值：相同或不同"/>
          <p:cNvSpPr txBox="1"/>
          <p:nvPr/>
        </p:nvSpPr>
        <p:spPr>
          <a:xfrm>
            <a:off x="1272686" y="4074446"/>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随机噪声影响</a:t>
            </a:r>
            <a:endParaRPr dirty="0">
              <a:solidFill>
                <a:srgbClr val="6C6C6C"/>
              </a:solidFill>
            </a:endParaRPr>
          </a:p>
        </p:txBody>
      </p:sp>
      <p:sp>
        <p:nvSpPr>
          <p:cNvPr id="8" name="幅值：相同或不同">
            <a:extLst>
              <a:ext uri="{FF2B5EF4-FFF2-40B4-BE49-F238E27FC236}">
                <a16:creationId xmlns:a16="http://schemas.microsoft.com/office/drawing/2014/main" id="{408BDFAB-1221-4229-ADAF-18E8637FA944}"/>
              </a:ext>
            </a:extLst>
          </p:cNvPr>
          <p:cNvSpPr txBox="1"/>
          <p:nvPr/>
        </p:nvSpPr>
        <p:spPr>
          <a:xfrm>
            <a:off x="1272686" y="5505540"/>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线性噪声影响</a:t>
            </a:r>
            <a:endParaRPr dirty="0"/>
          </a:p>
        </p:txBody>
      </p:sp>
    </p:spTree>
    <p:extLst>
      <p:ext uri="{BB962C8B-B14F-4D97-AF65-F5344CB8AC3E}">
        <p14:creationId xmlns:p14="http://schemas.microsoft.com/office/powerpoint/2010/main" val="155368528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所有线性噪声</a:t>
            </a:r>
            <a:endParaRPr dirty="0"/>
          </a:p>
        </p:txBody>
      </p:sp>
      <p:pic>
        <p:nvPicPr>
          <p:cNvPr id="3" name="图片 2">
            <a:extLst>
              <a:ext uri="{FF2B5EF4-FFF2-40B4-BE49-F238E27FC236}">
                <a16:creationId xmlns:a16="http://schemas.microsoft.com/office/drawing/2014/main" id="{79C7AA67-132E-4D7C-B57A-E5E3DC7FD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78687826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dirty="0"/>
              <a:t>L</a:t>
            </a:r>
            <a:r>
              <a:rPr lang="en-US" altLang="zh-CN" dirty="0"/>
              <a:t>inear Noise 1</a:t>
            </a:r>
            <a:endParaRPr dirty="0"/>
          </a:p>
        </p:txBody>
      </p:sp>
      <p:pic>
        <p:nvPicPr>
          <p:cNvPr id="4" name="图片 3">
            <a:extLst>
              <a:ext uri="{FF2B5EF4-FFF2-40B4-BE49-F238E27FC236}">
                <a16:creationId xmlns:a16="http://schemas.microsoft.com/office/drawing/2014/main" id="{71371CCB-0B20-4FEE-9761-8134483FB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50748035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6490A-A811-4665-BC1D-B1859B521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1DE79906-AC12-4A49-98B2-43073D2C12CD}"/>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420077145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2</a:t>
            </a:r>
          </a:p>
        </p:txBody>
      </p:sp>
      <p:pic>
        <p:nvPicPr>
          <p:cNvPr id="4" name="图片 3">
            <a:extLst>
              <a:ext uri="{FF2B5EF4-FFF2-40B4-BE49-F238E27FC236}">
                <a16:creationId xmlns:a16="http://schemas.microsoft.com/office/drawing/2014/main" id="{DE846C94-5CFD-4F5A-8B9B-418A5E4DD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1098015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1D29ED-717F-497A-8506-38E7FF073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C6F30D91-0927-534F-8C0C-C84E4F8A980A}"/>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139333540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3</a:t>
            </a:r>
          </a:p>
        </p:txBody>
      </p:sp>
      <p:pic>
        <p:nvPicPr>
          <p:cNvPr id="4" name="图片 3">
            <a:extLst>
              <a:ext uri="{FF2B5EF4-FFF2-40B4-BE49-F238E27FC236}">
                <a16:creationId xmlns:a16="http://schemas.microsoft.com/office/drawing/2014/main" id="{E357555F-8215-4C93-AA28-CE0E6D906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83863826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C21FC0-DB11-4B25-BE6A-3F742AE47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5EF698D4-5B67-AD47-986C-F308065B8023}"/>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1285526385"/>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4</a:t>
            </a:r>
          </a:p>
        </p:txBody>
      </p:sp>
      <p:pic>
        <p:nvPicPr>
          <p:cNvPr id="4" name="图片 3">
            <a:extLst>
              <a:ext uri="{FF2B5EF4-FFF2-40B4-BE49-F238E27FC236}">
                <a16:creationId xmlns:a16="http://schemas.microsoft.com/office/drawing/2014/main" id="{5EC597A0-0BE8-4B15-A848-9ED0FF196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84823722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5F7BB6-7BE4-46F7-AA2A-3A6E7C274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148AFE8A-B054-6048-A3B5-5168126AF215}"/>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99935339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实验结果"/>
          <p:cNvSpPr txBox="1"/>
          <p:nvPr/>
        </p:nvSpPr>
        <p:spPr>
          <a:xfrm>
            <a:off x="1692217" y="863599"/>
            <a:ext cx="24003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203" name="幅值：相同或不同"/>
          <p:cNvSpPr txBox="1"/>
          <p:nvPr/>
        </p:nvSpPr>
        <p:spPr>
          <a:xfrm>
            <a:off x="1272686" y="2643352"/>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a:t>正</a:t>
            </a:r>
            <a:r>
              <a:rPr lang="zh-CN" altLang="en-US" dirty="0"/>
              <a:t>弦噪声影响</a:t>
            </a:r>
            <a:endParaRPr dirty="0"/>
          </a:p>
        </p:txBody>
      </p:sp>
      <p:grpSp>
        <p:nvGrpSpPr>
          <p:cNvPr id="206" name="Group"/>
          <p:cNvGrpSpPr/>
          <p:nvPr/>
        </p:nvGrpSpPr>
        <p:grpSpPr>
          <a:xfrm>
            <a:off x="698498" y="800100"/>
            <a:ext cx="863604" cy="863602"/>
            <a:chOff x="0" y="0"/>
            <a:chExt cx="863602" cy="863601"/>
          </a:xfrm>
        </p:grpSpPr>
        <p:sp>
          <p:nvSpPr>
            <p:cNvPr id="20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0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
        <p:nvSpPr>
          <p:cNvPr id="207" name="幅值：相同或不同"/>
          <p:cNvSpPr txBox="1"/>
          <p:nvPr/>
        </p:nvSpPr>
        <p:spPr>
          <a:xfrm>
            <a:off x="1272686" y="4255048"/>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sz="3400" dirty="0">
                <a:solidFill>
                  <a:srgbClr val="6C6C6C"/>
                </a:solidFill>
              </a:rPr>
              <a:t>随机噪声影响</a:t>
            </a:r>
            <a:endParaRPr sz="3400" dirty="0">
              <a:solidFill>
                <a:srgbClr val="6C6C6C"/>
              </a:solidFill>
            </a:endParaRPr>
          </a:p>
        </p:txBody>
      </p:sp>
      <p:sp>
        <p:nvSpPr>
          <p:cNvPr id="8" name="幅值：相同或不同">
            <a:extLst>
              <a:ext uri="{FF2B5EF4-FFF2-40B4-BE49-F238E27FC236}">
                <a16:creationId xmlns:a16="http://schemas.microsoft.com/office/drawing/2014/main" id="{61DD6B78-4D42-4837-B262-E8EFA9394E86}"/>
              </a:ext>
            </a:extLst>
          </p:cNvPr>
          <p:cNvSpPr txBox="1"/>
          <p:nvPr/>
        </p:nvSpPr>
        <p:spPr>
          <a:xfrm>
            <a:off x="1272686" y="5858625"/>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sz="3400" dirty="0">
                <a:solidFill>
                  <a:srgbClr val="6C6C6C"/>
                </a:solidFill>
              </a:rPr>
              <a:t>线性噪声影响</a:t>
            </a:r>
            <a:endParaRPr sz="3400" dirty="0">
              <a:solidFill>
                <a:srgbClr val="6C6C6C"/>
              </a:solidFill>
            </a:endParaRPr>
          </a:p>
        </p:txBody>
      </p:sp>
      <p:sp>
        <p:nvSpPr>
          <p:cNvPr id="9" name="幅值：相同或不同">
            <a:extLst>
              <a:ext uri="{FF2B5EF4-FFF2-40B4-BE49-F238E27FC236}">
                <a16:creationId xmlns:a16="http://schemas.microsoft.com/office/drawing/2014/main" id="{6EA0FC08-B5F9-4358-BDC7-B7D4A5E3AA2A}"/>
              </a:ext>
            </a:extLst>
          </p:cNvPr>
          <p:cNvSpPr txBox="1"/>
          <p:nvPr/>
        </p:nvSpPr>
        <p:spPr>
          <a:xfrm>
            <a:off x="1272686" y="7462202"/>
            <a:ext cx="3022622"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dirty="0"/>
              <a:t>联合噪声影响</a:t>
            </a:r>
            <a:endParaRPr dirty="0"/>
          </a:p>
        </p:txBody>
      </p:sp>
    </p:spTree>
    <p:extLst>
      <p:ext uri="{BB962C8B-B14F-4D97-AF65-F5344CB8AC3E}">
        <p14:creationId xmlns:p14="http://schemas.microsoft.com/office/powerpoint/2010/main" val="348020837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5</a:t>
            </a:r>
          </a:p>
        </p:txBody>
      </p:sp>
      <p:pic>
        <p:nvPicPr>
          <p:cNvPr id="4" name="图片 3">
            <a:extLst>
              <a:ext uri="{FF2B5EF4-FFF2-40B4-BE49-F238E27FC236}">
                <a16:creationId xmlns:a16="http://schemas.microsoft.com/office/drawing/2014/main" id="{A53D901B-900C-4B96-AFE2-D4D11B600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46844211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7108E3-1D28-4A39-84B2-34EE96560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4D1A23EB-9A4A-D84B-B6B7-E87DAB604E87}"/>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266344158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6</a:t>
            </a:r>
          </a:p>
        </p:txBody>
      </p:sp>
      <p:pic>
        <p:nvPicPr>
          <p:cNvPr id="4" name="图片 3">
            <a:extLst>
              <a:ext uri="{FF2B5EF4-FFF2-40B4-BE49-F238E27FC236}">
                <a16:creationId xmlns:a16="http://schemas.microsoft.com/office/drawing/2014/main" id="{ACF9F8E5-0699-4CF2-87D4-2BAD2689D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20408825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E03A58-BDD4-4205-AEBC-2385B0E94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5C7A88CF-0B53-234F-9D9C-04B9B36DC884}"/>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215922146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7</a:t>
            </a:r>
          </a:p>
        </p:txBody>
      </p:sp>
      <p:pic>
        <p:nvPicPr>
          <p:cNvPr id="4" name="图片 3">
            <a:extLst>
              <a:ext uri="{FF2B5EF4-FFF2-40B4-BE49-F238E27FC236}">
                <a16:creationId xmlns:a16="http://schemas.microsoft.com/office/drawing/2014/main" id="{CA7E805D-0E16-4905-AA97-79EB29927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68538702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C82526-BDCE-477C-A953-49C062C62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DB3CB482-7A9F-1245-ABC5-40ADE5710EA4}"/>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385338227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8</a:t>
            </a:r>
          </a:p>
        </p:txBody>
      </p:sp>
      <p:pic>
        <p:nvPicPr>
          <p:cNvPr id="4" name="图片 3">
            <a:extLst>
              <a:ext uri="{FF2B5EF4-FFF2-40B4-BE49-F238E27FC236}">
                <a16:creationId xmlns:a16="http://schemas.microsoft.com/office/drawing/2014/main" id="{8AC1ECC2-2C5D-46F3-9AE9-B05C245E0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51784174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CA1E6C-5F18-4E7E-84FA-EFC0C39BA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C54C3580-45F8-B744-82FF-2087AE90456A}"/>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216236274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21498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Linear Noise 9</a:t>
            </a:r>
          </a:p>
        </p:txBody>
      </p:sp>
      <p:pic>
        <p:nvPicPr>
          <p:cNvPr id="4" name="图片 3">
            <a:extLst>
              <a:ext uri="{FF2B5EF4-FFF2-40B4-BE49-F238E27FC236}">
                <a16:creationId xmlns:a16="http://schemas.microsoft.com/office/drawing/2014/main" id="{511F7581-56EE-4166-A7C1-13D715CF6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92494831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67A6C6-41CF-452F-99AC-3E875FEEE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
        <p:nvSpPr>
          <p:cNvPr id="4" name="幅值：相同或不同">
            <a:extLst>
              <a:ext uri="{FF2B5EF4-FFF2-40B4-BE49-F238E27FC236}">
                <a16:creationId xmlns:a16="http://schemas.microsoft.com/office/drawing/2014/main" id="{63B639A5-CA3C-6F46-918C-AFBA0474D282}"/>
              </a:ext>
            </a:extLst>
          </p:cNvPr>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线性噪声叠加结果</a:t>
            </a:r>
            <a:endParaRPr lang="en-US" altLang="zh-CN" dirty="0"/>
          </a:p>
        </p:txBody>
      </p:sp>
    </p:spTree>
    <p:extLst>
      <p:ext uri="{BB962C8B-B14F-4D97-AF65-F5344CB8AC3E}">
        <p14:creationId xmlns:p14="http://schemas.microsoft.com/office/powerpoint/2010/main" val="2129155514"/>
      </p:ext>
    </p:extLst>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343</TotalTime>
  <Words>713</Words>
  <Application>Microsoft Macintosh PowerPoint</Application>
  <PresentationFormat>Custom</PresentationFormat>
  <Paragraphs>192</Paragraphs>
  <Slides>113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113</vt:i4>
      </vt:variant>
    </vt:vector>
  </HeadingPairs>
  <TitlesOfParts>
    <vt:vector size="118" baseType="lpstr">
      <vt:lpstr>Cambria Math</vt:lpstr>
      <vt:lpstr>Helvetica</vt:lpstr>
      <vt:lpstr>Helvetica Neue</vt:lpstr>
      <vt:lpstr>Helvetica Neue Medium</vt:lpstr>
      <vt:lpstr>20_BasicBlack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huangrunhua</cp:lastModifiedBy>
  <cp:revision>200</cp:revision>
  <dcterms:modified xsi:type="dcterms:W3CDTF">2021-12-21T00:56:44Z</dcterms:modified>
</cp:coreProperties>
</file>